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4A205-285B-475F-812B-E808817AA68A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1EC94-0E60-403A-9A22-EBAAA95050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333C-02F2-4BA5-AD9B-B98E566B336A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7E09-610C-4D63-85E1-4601BF3B9C33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CB9C-8C92-4C47-833E-1B5D8998B970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7383F-3F21-41AF-A442-9EB4D8122CB3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909F-07AF-408B-A086-AD873ACDF7AE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8D21-5809-4234-920A-509BBDB3BEC8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86B14-2A7B-4335-9179-360451D11283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7348-5124-4658-9A1A-5E655030AD1E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FE23-9EAE-401D-9ED2-5439295403D9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B8CB-DC1E-44A7-803A-3CE71E479124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5203E-E3B3-4328-8DE0-25F22F70FF3C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4EFD8-C708-413B-A180-AF46C27E2B7B}" type="datetime1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73B9E-091E-406D-9F7F-7D7ADF769E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252" y="50004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M-GEAR: Gateway-Based Energy-Aware Multi-Hop Routing Protocol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3071810"/>
            <a:ext cx="6400800" cy="3214710"/>
          </a:xfrm>
        </p:spPr>
        <p:txBody>
          <a:bodyPr>
            <a:normAutofit fontScale="62500" lnSpcReduction="20000"/>
          </a:bodyPr>
          <a:lstStyle/>
          <a:p>
            <a:r>
              <a:rPr lang="en-US" sz="5100" dirty="0" smtClean="0">
                <a:solidFill>
                  <a:schemeClr val="tx1"/>
                </a:solidFill>
              </a:rPr>
              <a:t>Qaisar </a:t>
            </a:r>
            <a:r>
              <a:rPr lang="en-US" sz="5100" dirty="0" smtClean="0">
                <a:solidFill>
                  <a:schemeClr val="tx1"/>
                </a:solidFill>
              </a:rPr>
              <a:t>Nadeem</a:t>
            </a:r>
          </a:p>
          <a:p>
            <a:endParaRPr lang="en-US" sz="5100" dirty="0" smtClean="0">
              <a:solidFill>
                <a:schemeClr val="tx1"/>
              </a:solidFill>
            </a:endParaRPr>
          </a:p>
          <a:p>
            <a:r>
              <a:rPr lang="en-US" sz="5100" dirty="0" smtClean="0">
                <a:solidFill>
                  <a:schemeClr val="tx1"/>
                </a:solidFill>
              </a:rPr>
              <a:t>Department of Electrical Engineering</a:t>
            </a:r>
          </a:p>
          <a:p>
            <a:r>
              <a:rPr lang="en-US" sz="5100" dirty="0" smtClean="0">
                <a:solidFill>
                  <a:schemeClr val="tx1"/>
                </a:solidFill>
              </a:rPr>
              <a:t>Comsats Institute of Information </a:t>
            </a:r>
            <a:r>
              <a:rPr lang="en-US" sz="5100" dirty="0" smtClean="0">
                <a:solidFill>
                  <a:schemeClr val="tx1"/>
                </a:solidFill>
              </a:rPr>
              <a:t>Technology, Islamabad.</a:t>
            </a:r>
            <a:endParaRPr lang="en-US" sz="5100" dirty="0" smtClean="0">
              <a:solidFill>
                <a:schemeClr val="tx1"/>
              </a:solidFill>
            </a:endParaRPr>
          </a:p>
          <a:p>
            <a:r>
              <a:rPr lang="en-US" sz="5100" dirty="0" smtClean="0">
                <a:solidFill>
                  <a:schemeClr val="tx1"/>
                </a:solidFill>
              </a:rPr>
              <a:t>Sep 07,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b="1" dirty="0" smtClean="0"/>
              <a:t> </a:t>
            </a:r>
            <a:r>
              <a:rPr lang="en-US" b="1" dirty="0" smtClean="0"/>
              <a:t>Introduction</a:t>
            </a:r>
            <a:endParaRPr lang="en-US" b="1" dirty="0"/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b="1" dirty="0" smtClean="0"/>
              <a:t>Motivation</a:t>
            </a:r>
            <a:endParaRPr lang="en-US" b="1" dirty="0"/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b="1" dirty="0" smtClean="0"/>
              <a:t> </a:t>
            </a:r>
            <a:r>
              <a:rPr lang="en-US" b="1" dirty="0"/>
              <a:t>M-GEAR: Gateway-Based Energy-Aware Multi-Hop </a:t>
            </a:r>
            <a:r>
              <a:rPr lang="en-US" b="1" dirty="0" smtClean="0"/>
              <a:t>Routing </a:t>
            </a:r>
            <a:r>
              <a:rPr lang="en-US" dirty="0" smtClean="0"/>
              <a:t>Protocol</a:t>
            </a:r>
            <a:endParaRPr lang="en-US" dirty="0"/>
          </a:p>
          <a:p>
            <a:pPr lvl="2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600" dirty="0" smtClean="0"/>
              <a:t>Initial Phase</a:t>
            </a:r>
          </a:p>
          <a:p>
            <a:pPr lvl="2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600" dirty="0" smtClean="0"/>
              <a:t>Setup Phase</a:t>
            </a:r>
          </a:p>
          <a:p>
            <a:pPr lvl="2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600" dirty="0" smtClean="0"/>
              <a:t>Cluster </a:t>
            </a:r>
            <a:r>
              <a:rPr lang="en-US" sz="2600" dirty="0"/>
              <a:t>Head </a:t>
            </a:r>
            <a:r>
              <a:rPr lang="en-US" sz="2600" dirty="0" smtClean="0"/>
              <a:t>Selection</a:t>
            </a:r>
          </a:p>
          <a:p>
            <a:pPr lvl="2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600" dirty="0" smtClean="0"/>
              <a:t>Scheduling</a:t>
            </a:r>
            <a:endParaRPr lang="en-US" sz="2600" dirty="0"/>
          </a:p>
          <a:p>
            <a:pPr lvl="2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600" dirty="0" smtClean="0"/>
              <a:t>Steady </a:t>
            </a:r>
            <a:r>
              <a:rPr lang="en-US" sz="2600" dirty="0"/>
              <a:t>State </a:t>
            </a:r>
            <a:r>
              <a:rPr lang="en-US" sz="2600" dirty="0" smtClean="0"/>
              <a:t>Phase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b="1" dirty="0" smtClean="0"/>
              <a:t>Simulation Settings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b="1" dirty="0" smtClean="0"/>
              <a:t> </a:t>
            </a:r>
            <a:r>
              <a:rPr lang="en-US" b="1" dirty="0"/>
              <a:t>Simulation </a:t>
            </a:r>
            <a:r>
              <a:rPr lang="en-US" b="1" dirty="0" smtClean="0"/>
              <a:t>Results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b="1" dirty="0" smtClean="0"/>
              <a:t> </a:t>
            </a:r>
            <a:r>
              <a:rPr lang="en-US" b="1" dirty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Wireless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Sensor Networks (WSNs) consist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wireless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 to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monitor physical or environmental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conditions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nodes compute, transmit, receive and forward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Base Station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limited in computations, energy, buffer size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signal strength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WSNs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applied to industrial, commercial, defense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civil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Applications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applications of WSNs are area monitoring, air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monitoring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natural disaster prevention and smart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home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monitoring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Motivation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401080" cy="4625989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WSNs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highly affected by the energy dissipation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odes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mpossible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 unprofitable to replace batteries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nodes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Energy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capacity of batteries in WSN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limited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primary goal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WSNs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routing is lifetime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maximization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Clustering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based protocols have gained great acceptance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many applications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cluster based routing protocols, Cluster Heads (CHs)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elected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based on 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probability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not distributed uniformly in the sensor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field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Nodes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faraway from CH deplete energy fast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Network Settings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sz="2500" smtClean="0">
                <a:latin typeface="Times New Roman" pitchFamily="18" charset="0"/>
                <a:cs typeface="Times New Roman" pitchFamily="18" charset="0"/>
              </a:rPr>
              <a:t>sensor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nodes are randomly deployed in 100m x 100m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field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Base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Station is installed out of sensor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field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gateway node is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used</a:t>
            </a:r>
          </a:p>
          <a:p>
            <a:pPr>
              <a:buClr>
                <a:schemeClr val="accent1"/>
              </a:buClr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	for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energy efficient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routing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Sensor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field is divided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into</a:t>
            </a:r>
          </a:p>
          <a:p>
            <a:pPr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four logical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regions</a:t>
            </a:r>
          </a:p>
          <a:p>
            <a:pPr>
              <a:buNone/>
            </a:pP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 descr="MGEAR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2786058"/>
            <a:ext cx="4538705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M-GEAR: Gateway-Based Energy-Aware Multi-Hop Routing Protocol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dirty="0"/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Initial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Phase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Setup Phase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Cluster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Head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Selection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Scheduling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Initial Phase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Sink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broadcasts a HELLO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packet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Sensor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nodes transmit acknowledge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packet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Sink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stores all information of nodes in Node Data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Table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Node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Data Table includes node ID, Residual Energy, and</a:t>
            </a:r>
          </a:p>
          <a:p>
            <a:pPr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	distance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of node from Sink and Gateway node</a:t>
            </a:r>
          </a:p>
          <a:p>
            <a:pPr>
              <a:buNone/>
            </a:pP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Setup Phase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Sink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divides the nodes into four logical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regions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regions use direct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communication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regions use Clustering technique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 descr="MGEAR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3000372"/>
            <a:ext cx="5286412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Cluster Head Selection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/>
              <a:t>CHs </a:t>
            </a:r>
            <a:r>
              <a:rPr lang="en-US" dirty="0"/>
              <a:t>are elected based on the remaining energy of node </a:t>
            </a:r>
            <a:r>
              <a:rPr lang="en-US" dirty="0" smtClean="0"/>
              <a:t>and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/>
              <a:t>probability p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/>
              <a:t>Each </a:t>
            </a:r>
            <a:r>
              <a:rPr lang="en-US" dirty="0"/>
              <a:t>node elects itself as a CH once every 1/p </a:t>
            </a:r>
            <a:r>
              <a:rPr lang="en-US" dirty="0" smtClean="0"/>
              <a:t>rounds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/>
              <a:t>A </a:t>
            </a:r>
            <a:r>
              <a:rPr lang="en-US" dirty="0"/>
              <a:t>node generates a random number between [</a:t>
            </a:r>
            <a:r>
              <a:rPr lang="en-US" dirty="0" smtClean="0"/>
              <a:t>0-1]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/>
              <a:t>If </a:t>
            </a:r>
            <a:r>
              <a:rPr lang="en-US" dirty="0"/>
              <a:t>the generated random number is less than a </a:t>
            </a:r>
            <a:r>
              <a:rPr lang="en-US" dirty="0" smtClean="0"/>
              <a:t>predefined threshold </a:t>
            </a:r>
            <a:r>
              <a:rPr lang="en-US" dirty="0"/>
              <a:t>T(s) value, then the node becomes </a:t>
            </a:r>
            <a:r>
              <a:rPr lang="en-US" dirty="0" smtClean="0"/>
              <a:t>CH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							       (1)</a:t>
            </a: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where</a:t>
            </a:r>
            <a:r>
              <a:rPr lang="en-US" dirty="0"/>
              <a:t>,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/>
              <a:t>p = D</a:t>
            </a:r>
            <a:r>
              <a:rPr lang="en-US" dirty="0" smtClean="0"/>
              <a:t>esired </a:t>
            </a:r>
            <a:r>
              <a:rPr lang="en-US" dirty="0"/>
              <a:t>percentage of </a:t>
            </a:r>
            <a:r>
              <a:rPr lang="en-US" dirty="0" smtClean="0"/>
              <a:t>CHs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/>
              <a:t>r </a:t>
            </a:r>
            <a:r>
              <a:rPr lang="en-US" dirty="0"/>
              <a:t>= Current </a:t>
            </a:r>
            <a:r>
              <a:rPr lang="en-US" dirty="0" smtClean="0"/>
              <a:t>round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 smtClean="0"/>
              <a:t>C </a:t>
            </a:r>
            <a:r>
              <a:rPr lang="en-US" dirty="0"/>
              <a:t>= Set of nodes not elected as CH in current round.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 descr="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5" y="3652845"/>
            <a:ext cx="3905250" cy="8477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Scheduling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CH creates a TDMA based schedule for its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member</a:t>
            </a:r>
          </a:p>
          <a:p>
            <a:pPr>
              <a:buClr>
                <a:schemeClr val="accent1"/>
              </a:buClr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	n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odes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CH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aggregates data and forwards to Gateway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node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Gateway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node assigns a TDMA schedule to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CH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Gateway 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aggregates data and forwards to Sink</a:t>
            </a:r>
          </a:p>
          <a:p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nodes are dispersed in 100m x 100m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field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Gateway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node is installed at centre of the field,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however,</a:t>
            </a:r>
          </a:p>
          <a:p>
            <a:pPr>
              <a:buClr>
                <a:schemeClr val="accent1"/>
              </a:buClr>
              <a:buNone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deployment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of Base Station is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out-of-field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ta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3286124"/>
            <a:ext cx="4643470" cy="2857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85918" y="2786058"/>
            <a:ext cx="57150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Simulation Results</a:t>
            </a:r>
            <a:endParaRPr lang="en-US" sz="4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 smtClean="0"/>
              <a:t>Network Lifetime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Use of gateway node minimizes the energy consumption of communication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nodes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Uniform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distribution of CHs occur due to logical division of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network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Achieving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of longer network lifetime than LEACH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ali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3357562"/>
            <a:ext cx="4457713" cy="342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Residual 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Minimum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energy consumption per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round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Logical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division of network balances energy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consumption    among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nodes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Protocol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ensures presence of CH in each region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 descr="energ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3214686"/>
            <a:ext cx="4600589" cy="3571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Throughput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/>
              <a:t>Minimum </a:t>
            </a:r>
            <a:r>
              <a:rPr lang="en-US" sz="2500" dirty="0"/>
              <a:t>energy consumption contributes towards </a:t>
            </a:r>
            <a:r>
              <a:rPr lang="en-US" sz="2500" dirty="0" smtClean="0"/>
              <a:t>longer network </a:t>
            </a:r>
            <a:r>
              <a:rPr lang="en-US" sz="2500" dirty="0" smtClean="0"/>
              <a:t>lifetime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500" dirty="0" smtClean="0"/>
              <a:t>More </a:t>
            </a:r>
            <a:r>
              <a:rPr lang="en-US" sz="2500" dirty="0"/>
              <a:t>alive nodes encourage higher throughput of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 descr="throughp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2928962"/>
            <a:ext cx="4957779" cy="37861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Conclusion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600" dirty="0" smtClean="0"/>
              <a:t>Multi-hop </a:t>
            </a:r>
            <a:r>
              <a:rPr lang="en-US" sz="3600" dirty="0"/>
              <a:t>gateway-based energy efficient routing protocol </a:t>
            </a:r>
            <a:r>
              <a:rPr lang="en-US" sz="3600" dirty="0" smtClean="0"/>
              <a:t>for</a:t>
            </a:r>
          </a:p>
          <a:p>
            <a:pPr>
              <a:buClr>
                <a:schemeClr val="accent1"/>
              </a:buClr>
              <a:buNone/>
            </a:pPr>
            <a:r>
              <a:rPr lang="en-US" sz="3600" dirty="0" smtClean="0"/>
              <a:t>	WSNs</a:t>
            </a:r>
            <a:endParaRPr lang="en-US" sz="3600" dirty="0"/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600" dirty="0" smtClean="0"/>
              <a:t>Gateway </a:t>
            </a:r>
            <a:r>
              <a:rPr lang="en-US" sz="3600" dirty="0"/>
              <a:t>node is used to enhance the communication time </a:t>
            </a:r>
            <a:r>
              <a:rPr lang="en-US" sz="3600" dirty="0" smtClean="0"/>
              <a:t>of</a:t>
            </a:r>
          </a:p>
          <a:p>
            <a:pPr>
              <a:buClr>
                <a:schemeClr val="accent1"/>
              </a:buClr>
              <a:buNone/>
            </a:pPr>
            <a:r>
              <a:rPr lang="en-US" sz="3600" dirty="0" smtClean="0"/>
              <a:t>	sensor nodes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600" dirty="0" smtClean="0"/>
              <a:t>Sensor </a:t>
            </a:r>
            <a:r>
              <a:rPr lang="en-US" sz="3600" dirty="0"/>
              <a:t>field is divided into four logical regions for </a:t>
            </a:r>
            <a:r>
              <a:rPr lang="en-US" sz="3600" dirty="0" smtClean="0"/>
              <a:t>effective</a:t>
            </a:r>
          </a:p>
          <a:p>
            <a:pPr>
              <a:buClr>
                <a:schemeClr val="accent1"/>
              </a:buClr>
              <a:buNone/>
            </a:pPr>
            <a:r>
              <a:rPr lang="en-US" sz="3600" dirty="0" smtClean="0"/>
              <a:t>	communication </a:t>
            </a:r>
            <a:r>
              <a:rPr lang="en-US" sz="3600" dirty="0"/>
              <a:t>between </a:t>
            </a:r>
            <a:r>
              <a:rPr lang="en-US" sz="3600" dirty="0" smtClean="0"/>
              <a:t>nodes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600" dirty="0" smtClean="0"/>
              <a:t>Nodes </a:t>
            </a:r>
            <a:r>
              <a:rPr lang="en-US" sz="3600" dirty="0"/>
              <a:t>in closer vicinity of sink node and gateway node </a:t>
            </a:r>
            <a:r>
              <a:rPr lang="en-US" sz="3600" dirty="0" smtClean="0"/>
              <a:t>use</a:t>
            </a:r>
          </a:p>
          <a:p>
            <a:pPr>
              <a:buClr>
                <a:schemeClr val="accent1"/>
              </a:buClr>
              <a:buNone/>
            </a:pPr>
            <a:r>
              <a:rPr lang="en-US" sz="3600" dirty="0" smtClean="0"/>
              <a:t>	direct transmission</a:t>
            </a:r>
            <a:endParaRPr lang="en-US" sz="3600" dirty="0"/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600" dirty="0" smtClean="0"/>
              <a:t>O</a:t>
            </a:r>
            <a:r>
              <a:rPr lang="en-US" sz="3600" dirty="0" smtClean="0"/>
              <a:t>ther </a:t>
            </a:r>
            <a:r>
              <a:rPr lang="en-US" sz="3600" dirty="0"/>
              <a:t>two regions use clustering </a:t>
            </a:r>
            <a:r>
              <a:rPr lang="en-US" sz="3600" dirty="0" smtClean="0"/>
              <a:t>topology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600" dirty="0" smtClean="0"/>
              <a:t>CHs </a:t>
            </a:r>
            <a:r>
              <a:rPr lang="en-US" sz="3600" dirty="0"/>
              <a:t>are selected on the basis of residual energy and a</a:t>
            </a:r>
          </a:p>
          <a:p>
            <a:pPr>
              <a:buNone/>
            </a:pPr>
            <a:r>
              <a:rPr lang="en-US" sz="3600" dirty="0" smtClean="0"/>
              <a:t>      probability </a:t>
            </a:r>
            <a:r>
              <a:rPr lang="en-US" sz="3600" dirty="0"/>
              <a:t>p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  <a:p>
            <a:pPr algn="ctr">
              <a:buNone/>
            </a:pPr>
            <a:r>
              <a:rPr lang="en-US" sz="5400" dirty="0" smtClean="0"/>
              <a:t>Thank </a:t>
            </a:r>
            <a:r>
              <a:rPr lang="en-US" sz="5400" dirty="0"/>
              <a:t>you!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73B9E-091E-406D-9F7F-7D7ADF769EB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364</Words>
  <Application>Microsoft Office PowerPoint</Application>
  <PresentationFormat>On-screen Show (4:3)</PresentationFormat>
  <Paragraphs>133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M-GEAR: Gateway-Based Energy-Aware Multi-Hop Routing Protocol</vt:lpstr>
      <vt:lpstr>Outline</vt:lpstr>
      <vt:lpstr>Introduction </vt:lpstr>
      <vt:lpstr>Motivation </vt:lpstr>
      <vt:lpstr>Network Settings</vt:lpstr>
      <vt:lpstr>M-GEAR: Gateway-Based Energy-Aware Multi-Hop Routing Protocol </vt:lpstr>
      <vt:lpstr>Initial Phase</vt:lpstr>
      <vt:lpstr>Setup Phase</vt:lpstr>
      <vt:lpstr>Cluster Head Selection</vt:lpstr>
      <vt:lpstr> Scheduling</vt:lpstr>
      <vt:lpstr>Simulation Settings</vt:lpstr>
      <vt:lpstr>Slide 12</vt:lpstr>
      <vt:lpstr>Network Lifetime</vt:lpstr>
      <vt:lpstr>Residual Energy</vt:lpstr>
      <vt:lpstr>Throughput</vt:lpstr>
      <vt:lpstr>Conclusion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M-GEAR: Gateway-Based Energy-Aware Multi-Hop Routing Protocol</dc:title>
  <dc:creator>Qaisar</dc:creator>
  <cp:lastModifiedBy>Qaisar</cp:lastModifiedBy>
  <cp:revision>94</cp:revision>
  <dcterms:created xsi:type="dcterms:W3CDTF">2013-09-07T07:27:09Z</dcterms:created>
  <dcterms:modified xsi:type="dcterms:W3CDTF">2013-09-07T11:58:12Z</dcterms:modified>
</cp:coreProperties>
</file>