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13245-226A-4EE6-9009-D181CE60EA11}" type="datetimeFigureOut">
              <a:rPr lang="en-US" smtClean="0"/>
              <a:pPr/>
              <a:t>10/24/2013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54981-E93C-409F-8918-4E103DE69F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“LPCH </a:t>
            </a:r>
            <a:r>
              <a:rPr lang="en-US" dirty="0"/>
              <a:t>and UDLPCH: Location-aware</a:t>
            </a:r>
            <a:br>
              <a:rPr lang="en-US" dirty="0"/>
            </a:br>
            <a:r>
              <a:rPr lang="en-US" dirty="0"/>
              <a:t>Routing Techniques in </a:t>
            </a:r>
            <a:r>
              <a:rPr lang="en-US" dirty="0" smtClean="0"/>
              <a:t>WSNs”.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391400" cy="533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Y. </a:t>
            </a:r>
            <a:r>
              <a:rPr lang="en-US" dirty="0" smtClean="0"/>
              <a:t>Khan, </a:t>
            </a:r>
            <a:r>
              <a:rPr lang="en-US" dirty="0" smtClean="0"/>
              <a:t>N. </a:t>
            </a:r>
            <a:r>
              <a:rPr lang="en-US" dirty="0" smtClean="0"/>
              <a:t>Javaid, </a:t>
            </a:r>
            <a:r>
              <a:rPr lang="en-US" dirty="0" smtClean="0"/>
              <a:t>M. J. </a:t>
            </a:r>
            <a:r>
              <a:rPr lang="en-US" dirty="0" smtClean="0"/>
              <a:t>Khan</a:t>
            </a:r>
            <a:r>
              <a:rPr lang="en-US" dirty="0" smtClean="0"/>
              <a:t>,</a:t>
            </a:r>
            <a:r>
              <a:rPr lang="en-US" dirty="0" smtClean="0"/>
              <a:t> </a:t>
            </a:r>
            <a:r>
              <a:rPr lang="en-US" dirty="0" smtClean="0"/>
              <a:t>Y. </a:t>
            </a:r>
            <a:r>
              <a:rPr lang="en-US" dirty="0" smtClean="0"/>
              <a:t>Ahmad, </a:t>
            </a:r>
            <a:r>
              <a:rPr lang="en-US" dirty="0" smtClean="0"/>
              <a:t>M. H. </a:t>
            </a:r>
            <a:r>
              <a:rPr lang="en-US" dirty="0" smtClean="0"/>
              <a:t>Zubair, </a:t>
            </a:r>
            <a:r>
              <a:rPr lang="en-US" dirty="0" smtClean="0"/>
              <a:t>S. A. </a:t>
            </a:r>
            <a:r>
              <a:rPr lang="en-US" dirty="0" smtClean="0"/>
              <a:t>Shah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Abstract</a:t>
            </a:r>
          </a:p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Related Work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LPCH</a:t>
            </a:r>
          </a:p>
          <a:p>
            <a:r>
              <a:rPr lang="en-US" dirty="0" smtClean="0"/>
              <a:t>UDLPCH</a:t>
            </a:r>
          </a:p>
          <a:p>
            <a:r>
              <a:rPr lang="en-US" dirty="0" smtClean="0"/>
              <a:t>Simulation Results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energy </a:t>
            </a:r>
            <a:r>
              <a:rPr lang="en-US" dirty="0" smtClean="0"/>
              <a:t>efficient </a:t>
            </a:r>
            <a:r>
              <a:rPr lang="en-US" dirty="0" smtClean="0"/>
              <a:t>routing </a:t>
            </a:r>
            <a:r>
              <a:rPr lang="en-US" dirty="0" smtClean="0"/>
              <a:t>protocols.</a:t>
            </a:r>
            <a:endParaRPr lang="en-US" dirty="0" smtClean="0"/>
          </a:p>
          <a:p>
            <a:r>
              <a:rPr lang="en-US" dirty="0" smtClean="0"/>
              <a:t>We propose, LPCH </a:t>
            </a:r>
            <a:r>
              <a:rPr lang="en-US" dirty="0" smtClean="0"/>
              <a:t>and </a:t>
            </a:r>
            <a:r>
              <a:rPr lang="en-US" dirty="0" smtClean="0"/>
              <a:t>UDLPCH, routing </a:t>
            </a:r>
            <a:r>
              <a:rPr lang="en-US" dirty="0" smtClean="0"/>
              <a:t>schemes for WSNs.</a:t>
            </a:r>
          </a:p>
          <a:p>
            <a:r>
              <a:rPr lang="en-US" dirty="0" smtClean="0"/>
              <a:t>W</a:t>
            </a:r>
            <a:r>
              <a:rPr lang="en-US" dirty="0" smtClean="0"/>
              <a:t>e </a:t>
            </a:r>
            <a:r>
              <a:rPr lang="en-US" dirty="0" smtClean="0"/>
              <a:t>improve </a:t>
            </a:r>
            <a:r>
              <a:rPr lang="en-US" dirty="0" smtClean="0"/>
              <a:t>the energy </a:t>
            </a:r>
            <a:r>
              <a:rPr lang="en-US" dirty="0" smtClean="0"/>
              <a:t>efficiency of existing routing </a:t>
            </a:r>
            <a:r>
              <a:rPr lang="en-US" dirty="0" smtClean="0"/>
              <a:t>protocol; </a:t>
            </a:r>
            <a:r>
              <a:rPr lang="en-US" dirty="0" smtClean="0"/>
              <a:t>LEACH.</a:t>
            </a:r>
          </a:p>
          <a:p>
            <a:r>
              <a:rPr lang="en-US" dirty="0" smtClean="0"/>
              <a:t>Simulation </a:t>
            </a:r>
            <a:r>
              <a:rPr lang="en-US" dirty="0" smtClean="0"/>
              <a:t>results </a:t>
            </a:r>
            <a:r>
              <a:rPr lang="en-US" dirty="0" smtClean="0"/>
              <a:t>show that LPCH is more efficient than </a:t>
            </a:r>
            <a:r>
              <a:rPr lang="en-US" dirty="0" smtClean="0"/>
              <a:t>LEACH, </a:t>
            </a:r>
            <a:r>
              <a:rPr lang="en-US" dirty="0" smtClean="0"/>
              <a:t>and UDLPCH is </a:t>
            </a:r>
            <a:r>
              <a:rPr lang="en-US" dirty="0" smtClean="0"/>
              <a:t>more efficient than </a:t>
            </a:r>
            <a:r>
              <a:rPr lang="en-US" dirty="0" smtClean="0"/>
              <a:t>LPCH.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and 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WSN </a:t>
            </a:r>
            <a:r>
              <a:rPr lang="en-US" dirty="0" smtClean="0"/>
              <a:t>is composed of sensors, deployed inside the area of interest or very </a:t>
            </a:r>
            <a:r>
              <a:rPr lang="en-US" dirty="0" smtClean="0"/>
              <a:t>close </a:t>
            </a:r>
            <a:r>
              <a:rPr lang="en-US" dirty="0" smtClean="0"/>
              <a:t>to it.</a:t>
            </a:r>
          </a:p>
          <a:p>
            <a:r>
              <a:rPr lang="en-US" dirty="0" smtClean="0"/>
              <a:t>Sensors </a:t>
            </a:r>
            <a:r>
              <a:rPr lang="en-US" dirty="0" smtClean="0"/>
              <a:t>send the sensed data to sink.</a:t>
            </a:r>
          </a:p>
          <a:p>
            <a:r>
              <a:rPr lang="en-US" dirty="0" smtClean="0"/>
              <a:t>Sensors are limited in terms of energy capacity.</a:t>
            </a:r>
            <a:endParaRPr lang="en-US" dirty="0" smtClean="0"/>
          </a:p>
          <a:p>
            <a:r>
              <a:rPr lang="en-US" dirty="0" smtClean="0"/>
              <a:t>Routing </a:t>
            </a:r>
            <a:r>
              <a:rPr lang="en-US" dirty="0" smtClean="0"/>
              <a:t>protocols are needed to prolong </a:t>
            </a:r>
            <a:r>
              <a:rPr lang="en-US" dirty="0" smtClean="0"/>
              <a:t>the network </a:t>
            </a:r>
            <a:r>
              <a:rPr lang="en-US" dirty="0" smtClean="0"/>
              <a:t>lifetime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DC, sensors directly send data </a:t>
            </a:r>
            <a:r>
              <a:rPr lang="en-US" dirty="0" smtClean="0"/>
              <a:t>to </a:t>
            </a:r>
            <a:r>
              <a:rPr lang="en-US" dirty="0" smtClean="0"/>
              <a:t>sink.</a:t>
            </a:r>
            <a:endParaRPr lang="en-US" dirty="0" smtClean="0"/>
          </a:p>
          <a:p>
            <a:r>
              <a:rPr lang="en-US" dirty="0" smtClean="0"/>
              <a:t>In MTE, </a:t>
            </a:r>
            <a:r>
              <a:rPr lang="en-US" dirty="0" smtClean="0"/>
              <a:t>sensors </a:t>
            </a:r>
            <a:r>
              <a:rPr lang="en-US" dirty="0" smtClean="0"/>
              <a:t>transmit data to sink through intermediate </a:t>
            </a:r>
            <a:r>
              <a:rPr lang="en-US" dirty="0" smtClean="0"/>
              <a:t>hops </a:t>
            </a:r>
            <a:r>
              <a:rPr lang="en-US" dirty="0" smtClean="0"/>
              <a:t>based on distance.</a:t>
            </a:r>
          </a:p>
          <a:p>
            <a:r>
              <a:rPr lang="en-US" dirty="0" smtClean="0"/>
              <a:t> </a:t>
            </a:r>
            <a:r>
              <a:rPr lang="en-US" dirty="0" smtClean="0"/>
              <a:t>LEACH; </a:t>
            </a:r>
            <a:r>
              <a:rPr lang="en-US" dirty="0" smtClean="0"/>
              <a:t>clustering </a:t>
            </a:r>
            <a:r>
              <a:rPr lang="en-US" dirty="0" smtClean="0"/>
              <a:t>protocol.</a:t>
            </a:r>
          </a:p>
          <a:p>
            <a:pPr lvl="1"/>
            <a:r>
              <a:rPr lang="en-US" dirty="0" smtClean="0"/>
              <a:t>CH</a:t>
            </a:r>
            <a:r>
              <a:rPr lang="en-US" dirty="0" smtClean="0"/>
              <a:t>s</a:t>
            </a:r>
            <a:r>
              <a:rPr lang="en-US" dirty="0" smtClean="0"/>
              <a:t> </a:t>
            </a:r>
            <a:r>
              <a:rPr lang="en-US" dirty="0" smtClean="0"/>
              <a:t>are selected </a:t>
            </a:r>
            <a:r>
              <a:rPr lang="en-US" dirty="0" smtClean="0"/>
              <a:t>randomly. </a:t>
            </a:r>
          </a:p>
          <a:p>
            <a:pPr lvl="1"/>
            <a:r>
              <a:rPr lang="en-US" dirty="0" smtClean="0"/>
              <a:t>N</a:t>
            </a:r>
            <a:r>
              <a:rPr lang="en-US" dirty="0" smtClean="0"/>
              <a:t>odes </a:t>
            </a:r>
            <a:r>
              <a:rPr lang="en-US" dirty="0" smtClean="0"/>
              <a:t>send data to </a:t>
            </a:r>
            <a:r>
              <a:rPr lang="en-US" dirty="0" smtClean="0"/>
              <a:t>CH</a:t>
            </a:r>
            <a:r>
              <a:rPr lang="en-US" dirty="0" smtClean="0"/>
              <a:t> </a:t>
            </a:r>
            <a:r>
              <a:rPr lang="en-US" dirty="0" smtClean="0"/>
              <a:t>which</a:t>
            </a:r>
            <a:r>
              <a:rPr lang="en-US" dirty="0" smtClean="0"/>
              <a:t> forwards the </a:t>
            </a:r>
            <a:r>
              <a:rPr lang="en-US" dirty="0" smtClean="0"/>
              <a:t>data to sink.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E-LEACH;  </a:t>
            </a:r>
            <a:r>
              <a:rPr lang="en-US" dirty="0" smtClean="0"/>
              <a:t>a</a:t>
            </a:r>
            <a:r>
              <a:rPr lang="en-US" dirty="0" smtClean="0"/>
              <a:t>ll </a:t>
            </a:r>
            <a:r>
              <a:rPr lang="en-US" dirty="0" smtClean="0"/>
              <a:t>nodes have same probability </a:t>
            </a:r>
            <a:r>
              <a:rPr lang="en-US" dirty="0" smtClean="0"/>
              <a:t>for the selection of</a:t>
            </a:r>
            <a:r>
              <a:rPr lang="en-US" dirty="0" smtClean="0"/>
              <a:t> CHs (in </a:t>
            </a:r>
            <a:r>
              <a:rPr lang="en-US" dirty="0" smtClean="0"/>
              <a:t>first </a:t>
            </a:r>
            <a:r>
              <a:rPr lang="en-US" dirty="0" smtClean="0"/>
              <a:t>round), </a:t>
            </a:r>
            <a:r>
              <a:rPr lang="en-US" dirty="0" smtClean="0"/>
              <a:t>in next rounds </a:t>
            </a:r>
            <a:r>
              <a:rPr lang="en-US" dirty="0" smtClean="0"/>
              <a:t>CHs are selected on the basis of residual </a:t>
            </a:r>
            <a:r>
              <a:rPr lang="en-US" dirty="0" smtClean="0"/>
              <a:t>energy of </a:t>
            </a:r>
            <a:r>
              <a:rPr lang="en-US" dirty="0" smtClean="0"/>
              <a:t>nodes.</a:t>
            </a:r>
            <a:endParaRPr lang="en-US" dirty="0" smtClean="0"/>
          </a:p>
          <a:p>
            <a:r>
              <a:rPr lang="en-US" dirty="0" smtClean="0"/>
              <a:t>M-LEACH </a:t>
            </a:r>
            <a:r>
              <a:rPr lang="en-US" dirty="0" smtClean="0"/>
              <a:t>selects </a:t>
            </a:r>
            <a:r>
              <a:rPr lang="en-US" dirty="0" smtClean="0"/>
              <a:t>optional path between CHs and sink through other CHs.</a:t>
            </a:r>
          </a:p>
          <a:p>
            <a:r>
              <a:rPr lang="en-US" dirty="0" smtClean="0"/>
              <a:t>Partition-LEACH </a:t>
            </a:r>
            <a:r>
              <a:rPr lang="en-US" dirty="0" smtClean="0"/>
              <a:t>improves performance </a:t>
            </a:r>
            <a:r>
              <a:rPr lang="en-US" dirty="0" smtClean="0"/>
              <a:t>of the  </a:t>
            </a:r>
            <a:r>
              <a:rPr lang="en-US" dirty="0" smtClean="0"/>
              <a:t>network by dividing area into </a:t>
            </a:r>
            <a:r>
              <a:rPr lang="en-US" dirty="0" smtClean="0"/>
              <a:t>subareas.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LEACH, CHs are selected randomly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So, the clusters are different in terms of size.</a:t>
            </a:r>
            <a:endParaRPr lang="en-US" dirty="0" smtClean="0"/>
          </a:p>
          <a:p>
            <a:pPr lvl="1"/>
            <a:r>
              <a:rPr lang="en-US" dirty="0" smtClean="0"/>
              <a:t>LEACH </a:t>
            </a:r>
            <a:r>
              <a:rPr lang="en-US" dirty="0" smtClean="0"/>
              <a:t>does not guarantee optimum number of </a:t>
            </a:r>
            <a:r>
              <a:rPr lang="en-US" dirty="0" smtClean="0"/>
              <a:t>CHs </a:t>
            </a:r>
            <a:r>
              <a:rPr lang="en-US" dirty="0" smtClean="0"/>
              <a:t>in each round</a:t>
            </a:r>
            <a:r>
              <a:rPr lang="en-US" dirty="0" smtClean="0"/>
              <a:t>.</a:t>
            </a:r>
            <a:endParaRPr lang="en-US" dirty="0" smtClean="0"/>
          </a:p>
          <a:p>
            <a:pPr lvl="1"/>
            <a:r>
              <a:rPr lang="en-US" dirty="0" smtClean="0"/>
              <a:t>CH, resposible to forward the data of </a:t>
            </a:r>
            <a:r>
              <a:rPr lang="en-US" dirty="0" smtClean="0"/>
              <a:t>greater number of </a:t>
            </a:r>
            <a:r>
              <a:rPr lang="en-US" dirty="0" smtClean="0"/>
              <a:t>nodes, </a:t>
            </a:r>
            <a:r>
              <a:rPr lang="en-US" dirty="0" smtClean="0"/>
              <a:t>consumes large energy in collecting data from member nodes.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field is divided into two regions.</a:t>
            </a:r>
          </a:p>
          <a:p>
            <a:r>
              <a:rPr lang="en-US" dirty="0" smtClean="0"/>
              <a:t>Equal number of </a:t>
            </a:r>
            <a:r>
              <a:rPr lang="en-US" dirty="0" smtClean="0"/>
              <a:t>nodes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deployed </a:t>
            </a:r>
            <a:r>
              <a:rPr lang="en-US" dirty="0" smtClean="0"/>
              <a:t>in each region.</a:t>
            </a:r>
          </a:p>
          <a:p>
            <a:r>
              <a:rPr lang="en-US" dirty="0" smtClean="0"/>
              <a:t>Each node has fixed position and unique ID.</a:t>
            </a:r>
          </a:p>
          <a:p>
            <a:r>
              <a:rPr lang="en-US" dirty="0" smtClean="0"/>
              <a:t>Our proposed network model uses first order  radio model.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</a:t>
            </a:r>
            <a:r>
              <a:rPr lang="en-US" dirty="0" smtClean="0"/>
              <a:t>irst round: </a:t>
            </a:r>
            <a:r>
              <a:rPr lang="en-US" dirty="0" smtClean="0"/>
              <a:t>CHs </a:t>
            </a:r>
            <a:r>
              <a:rPr lang="en-US" dirty="0" smtClean="0"/>
              <a:t>are selected </a:t>
            </a:r>
            <a:r>
              <a:rPr lang="en-US" dirty="0" smtClean="0"/>
              <a:t>by LEACH algorithm.</a:t>
            </a:r>
          </a:p>
          <a:p>
            <a:r>
              <a:rPr lang="en-US" dirty="0" smtClean="0"/>
              <a:t>From second </a:t>
            </a:r>
            <a:r>
              <a:rPr lang="en-US" dirty="0" smtClean="0"/>
              <a:t>round: CHs, same in number to round one, are selected.</a:t>
            </a:r>
            <a:endParaRPr lang="en-US" dirty="0" smtClean="0"/>
          </a:p>
          <a:p>
            <a:r>
              <a:rPr lang="en-US" dirty="0" smtClean="0"/>
              <a:t>Number of CHs in each region </a:t>
            </a:r>
            <a:r>
              <a:rPr lang="en-US" dirty="0" smtClean="0"/>
              <a:t>are</a:t>
            </a:r>
            <a:r>
              <a:rPr lang="en-US" dirty="0" smtClean="0"/>
              <a:t> </a:t>
            </a:r>
            <a:r>
              <a:rPr lang="en-US" dirty="0" smtClean="0"/>
              <a:t>same throughout the network lifetime.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9006" y="1600200"/>
            <a:ext cx="49659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429000" y="6324600"/>
            <a:ext cx="1874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(LPCH: flow chart)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UDLPCH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UDLPCH improves </a:t>
            </a:r>
            <a:r>
              <a:rPr lang="en-US" dirty="0" smtClean="0"/>
              <a:t>the energy efficiency </a:t>
            </a:r>
            <a:r>
              <a:rPr lang="en-US" dirty="0" smtClean="0"/>
              <a:t>of LPCH algorithm.</a:t>
            </a:r>
          </a:p>
          <a:p>
            <a:pPr lvl="1"/>
            <a:r>
              <a:rPr lang="en-US" dirty="0" smtClean="0"/>
              <a:t>In first </a:t>
            </a:r>
            <a:r>
              <a:rPr lang="en-US" dirty="0" smtClean="0"/>
              <a:t>round, </a:t>
            </a:r>
            <a:r>
              <a:rPr lang="en-US" dirty="0" smtClean="0"/>
              <a:t>user </a:t>
            </a:r>
            <a:r>
              <a:rPr lang="en-US" dirty="0" smtClean="0"/>
              <a:t>selects </a:t>
            </a:r>
            <a:r>
              <a:rPr lang="en-US" dirty="0" smtClean="0"/>
              <a:t>equal number of CHs in each </a:t>
            </a:r>
            <a:r>
              <a:rPr lang="en-US" dirty="0" smtClean="0"/>
              <a:t>region.</a:t>
            </a:r>
            <a:endParaRPr lang="en-US" dirty="0" smtClean="0"/>
          </a:p>
          <a:p>
            <a:pPr lvl="1"/>
            <a:r>
              <a:rPr lang="en-US" dirty="0" smtClean="0"/>
              <a:t>From </a:t>
            </a:r>
            <a:r>
              <a:rPr lang="en-US" dirty="0" smtClean="0"/>
              <a:t>second </a:t>
            </a:r>
            <a:r>
              <a:rPr lang="en-US" dirty="0" smtClean="0"/>
              <a:t>round, CHs’ </a:t>
            </a:r>
            <a:r>
              <a:rPr lang="en-US" dirty="0" smtClean="0"/>
              <a:t>selection is according to LPCH algorithm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0432" y="1295400"/>
            <a:ext cx="470313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581400" y="6096000"/>
            <a:ext cx="2165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(UDLPCH: flow chart)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001000" cy="24383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Stability </a:t>
            </a:r>
            <a:r>
              <a:rPr lang="en-US" dirty="0" smtClean="0"/>
              <a:t>period of LPCH is 10% greater than </a:t>
            </a:r>
            <a:r>
              <a:rPr lang="en-US" dirty="0" smtClean="0"/>
              <a:t>LEACH, whereas, that </a:t>
            </a:r>
            <a:r>
              <a:rPr lang="en-US" dirty="0" smtClean="0"/>
              <a:t>of UDLPCH is 8% </a:t>
            </a:r>
            <a:r>
              <a:rPr lang="en-US" dirty="0" smtClean="0"/>
              <a:t>greater than LPCH.</a:t>
            </a:r>
            <a:endParaRPr lang="en-US" dirty="0" smtClean="0"/>
          </a:p>
          <a:p>
            <a:pPr lvl="1"/>
            <a:r>
              <a:rPr lang="en-US" dirty="0" smtClean="0"/>
              <a:t>LEACH </a:t>
            </a:r>
            <a:r>
              <a:rPr lang="en-US" dirty="0" smtClean="0"/>
              <a:t>does not guarantee </a:t>
            </a:r>
            <a:r>
              <a:rPr lang="en-US" dirty="0" smtClean="0"/>
              <a:t>the required number of CHs.</a:t>
            </a:r>
            <a:endParaRPr lang="en-US" dirty="0" smtClean="0"/>
          </a:p>
          <a:p>
            <a:pPr lvl="1"/>
            <a:r>
              <a:rPr lang="en-US" dirty="0" smtClean="0"/>
              <a:t>LPCH</a:t>
            </a:r>
            <a:r>
              <a:rPr lang="en-US" dirty="0" smtClean="0"/>
              <a:t>;</a:t>
            </a:r>
            <a:r>
              <a:rPr lang="en-US" dirty="0" smtClean="0"/>
              <a:t> network field </a:t>
            </a:r>
            <a:r>
              <a:rPr lang="en-US" dirty="0" smtClean="0"/>
              <a:t>is </a:t>
            </a:r>
            <a:r>
              <a:rPr lang="en-US" dirty="0" smtClean="0"/>
              <a:t>divided into </a:t>
            </a:r>
            <a:r>
              <a:rPr lang="en-US" dirty="0" smtClean="0"/>
              <a:t>two regions and the number of CHs </a:t>
            </a:r>
            <a:r>
              <a:rPr lang="en-US" dirty="0" smtClean="0"/>
              <a:t>selected </a:t>
            </a:r>
            <a:r>
              <a:rPr lang="en-US" dirty="0" smtClean="0"/>
              <a:t>in first </a:t>
            </a:r>
            <a:r>
              <a:rPr lang="en-US" dirty="0" smtClean="0"/>
              <a:t>round of </a:t>
            </a:r>
            <a:r>
              <a:rPr lang="en-US" dirty="0" smtClean="0"/>
              <a:t>each region are maintained till the end of the </a:t>
            </a:r>
            <a:r>
              <a:rPr lang="en-US" dirty="0" smtClean="0"/>
              <a:t>network lifetime.</a:t>
            </a:r>
          </a:p>
          <a:p>
            <a:pPr lvl="1"/>
            <a:r>
              <a:rPr lang="en-US" dirty="0" smtClean="0"/>
              <a:t>UDLPCH;  user defined  CHs </a:t>
            </a:r>
            <a:r>
              <a:rPr lang="en-US" dirty="0" smtClean="0"/>
              <a:t>in </a:t>
            </a:r>
            <a:r>
              <a:rPr lang="en-US" dirty="0" smtClean="0"/>
              <a:t>each region.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581400"/>
            <a:ext cx="3810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79615" y="6248400"/>
            <a:ext cx="2511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(Comparison: alive nods)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Cont...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429000"/>
            <a:ext cx="4114800" cy="2753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1524000"/>
            <a:ext cx="8001000" cy="243839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Throughput of LPCH is 350% more than LEACH, whereas, that of UDLPCH is 12.5% more than LPCH.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LEACH;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zero CHs selected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</a:t>
            </a:r>
            <a:r>
              <a:rPr lang="en-US" sz="2800" dirty="0" smtClean="0"/>
              <a:t>node directly sends packet to sink. 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LPCH; distance (node to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CH)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distance (node to sink)</a:t>
            </a:r>
            <a:r>
              <a:rPr lang="en-US" sz="2800" dirty="0" smtClean="0">
                <a:sym typeface="Wingdings" pitchFamily="2" charset="2"/>
              </a:rPr>
              <a:t>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packet is directly sent to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BS.</a:t>
            </a:r>
            <a:endParaRPr lang="en-US" sz="2800" noProof="0" dirty="0" smtClean="0"/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UDLPCH; extended network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lifetime increases the throughput.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6172200"/>
            <a:ext cx="2639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(Comparison: throughput)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597</Words>
  <Application>Microsoft Office PowerPoint</Application>
  <PresentationFormat>On-screen Show (4:3)</PresentationFormat>
  <Paragraphs>66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“LPCH and UDLPCH: Location-aware Routing Techniques in WSNs”.</vt:lpstr>
      <vt:lpstr>Outline</vt:lpstr>
      <vt:lpstr>Abstract</vt:lpstr>
      <vt:lpstr>Introduction and Related Work</vt:lpstr>
      <vt:lpstr>Cont…</vt:lpstr>
      <vt:lpstr>Cont…</vt:lpstr>
      <vt:lpstr>Motivation</vt:lpstr>
      <vt:lpstr>Network Model</vt:lpstr>
      <vt:lpstr>LPCH</vt:lpstr>
      <vt:lpstr>Cont…</vt:lpstr>
      <vt:lpstr>UDLPCH</vt:lpstr>
      <vt:lpstr>Cont…</vt:lpstr>
      <vt:lpstr>Simulation Results</vt:lpstr>
      <vt:lpstr>Cont...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LPCH and UDLPCH: Location-aware Routing Techniques in WSNs</dc:title>
  <dc:creator>Yahya</dc:creator>
  <cp:lastModifiedBy>Xfaque</cp:lastModifiedBy>
  <cp:revision>78</cp:revision>
  <dcterms:created xsi:type="dcterms:W3CDTF">2013-10-15T02:07:47Z</dcterms:created>
  <dcterms:modified xsi:type="dcterms:W3CDTF">2013-10-24T18:00:22Z</dcterms:modified>
</cp:coreProperties>
</file>