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5822" autoAdjust="0"/>
  </p:normalViewPr>
  <p:slideViewPr>
    <p:cSldViewPr>
      <p:cViewPr varScale="1">
        <p:scale>
          <a:sx n="94" d="100"/>
          <a:sy n="94" d="100"/>
        </p:scale>
        <p:origin x="-47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D1A27B-4BA5-440F-8E29-B0931DA478C7}" type="datetimeFigureOut">
              <a:rPr lang="en-US" smtClean="0"/>
              <a:pPr/>
              <a:t>3/1/2012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A845FC-718F-40C9-93BB-F0E2233F1DA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Correlation* is a statistical measurement of the relationship between two variables. Possible correlations range from +1 to –1. A zero correlation indicates that there is no relationship between the variables. A correlation of –1 indicates a perfect negative  correlation, meaning that as one variable goes up, the other goes down. A correlation   of +1 indicates a perfect positive correlation, meaning that both variables move in the same direction together.</a:t>
            </a:r>
          </a:p>
          <a:p>
            <a:endParaRPr lang="en-US" dirty="0"/>
          </a:p>
        </p:txBody>
      </p:sp>
      <p:sp>
        <p:nvSpPr>
          <p:cNvPr id="4" name="Slide Number Placeholder 3"/>
          <p:cNvSpPr>
            <a:spLocks noGrp="1"/>
          </p:cNvSpPr>
          <p:nvPr>
            <p:ph type="sldNum" sz="quarter" idx="10"/>
          </p:nvPr>
        </p:nvSpPr>
        <p:spPr/>
        <p:txBody>
          <a:bodyPr/>
          <a:lstStyle/>
          <a:p>
            <a:fld id="{36A845FC-718F-40C9-93BB-F0E2233F1DAE}"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1DFD6-9A70-47F5-9E61-3C9D276C304E}" type="datetimeFigureOut">
              <a:rPr lang="en-US" smtClean="0"/>
              <a:pPr/>
              <a:t>3/1/2012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BC9D7-50F3-43D3-AC11-C7951038E1E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61DFD6-9A70-47F5-9E61-3C9D276C304E}" type="datetimeFigureOut">
              <a:rPr lang="en-US" smtClean="0"/>
              <a:pPr/>
              <a:t>3/1/2012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BC9D7-50F3-43D3-AC11-C7951038E1E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b="1" dirty="0"/>
              <a:t>An Application-Specific </a:t>
            </a:r>
            <a:r>
              <a:rPr lang="en-US" sz="3200" b="1" dirty="0" smtClean="0"/>
              <a:t>Protocol Architecture </a:t>
            </a:r>
            <a:r>
              <a:rPr lang="en-US" sz="3200" b="1" dirty="0"/>
              <a:t>for </a:t>
            </a:r>
            <a:r>
              <a:rPr lang="en-US" sz="3200" b="1" dirty="0" smtClean="0"/>
              <a:t>Wireless Micro sensor </a:t>
            </a:r>
            <a:r>
              <a:rPr lang="en-US" sz="3200" b="1" dirty="0"/>
              <a:t>Networks</a:t>
            </a:r>
            <a:endParaRPr lang="en-US" sz="3200" dirty="0"/>
          </a:p>
        </p:txBody>
      </p:sp>
      <p:sp>
        <p:nvSpPr>
          <p:cNvPr id="3" name="Subtitle 2"/>
          <p:cNvSpPr>
            <a:spLocks noGrp="1"/>
          </p:cNvSpPr>
          <p:nvPr>
            <p:ph type="subTitle" idx="1"/>
          </p:nvPr>
        </p:nvSpPr>
        <p:spPr/>
        <p:txBody>
          <a:bodyPr/>
          <a:lstStyle/>
          <a:p>
            <a:r>
              <a:rPr lang="en-US" dirty="0" smtClean="0"/>
              <a:t>LEACH-C</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Microsensor</a:t>
            </a:r>
            <a:r>
              <a:rPr lang="en-US" b="1" dirty="0"/>
              <a:t> Networks</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457200" y="2807986"/>
            <a:ext cx="8229600" cy="211039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Abstract</a:t>
            </a: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micro sensor </a:t>
            </a:r>
            <a:r>
              <a:rPr lang="en-US" b="1" dirty="0"/>
              <a:t>nodes </a:t>
            </a:r>
            <a:endParaRPr lang="en-US" b="1" dirty="0" smtClean="0"/>
          </a:p>
          <a:p>
            <a:pPr lvl="1"/>
            <a:r>
              <a:rPr lang="en-US" b="1" dirty="0" smtClean="0"/>
              <a:t>accurately </a:t>
            </a:r>
            <a:r>
              <a:rPr lang="en-US" b="1" dirty="0"/>
              <a:t>monitor a remote </a:t>
            </a:r>
            <a:r>
              <a:rPr lang="en-US" b="1" dirty="0" smtClean="0"/>
              <a:t>environment by </a:t>
            </a:r>
            <a:r>
              <a:rPr lang="en-US" b="1" dirty="0"/>
              <a:t>intelligently combining the data from the </a:t>
            </a:r>
            <a:r>
              <a:rPr lang="en-US" b="1" dirty="0" smtClean="0"/>
              <a:t>individual nodes</a:t>
            </a:r>
            <a:r>
              <a:rPr lang="en-US" b="1" dirty="0"/>
              <a:t>. </a:t>
            </a:r>
          </a:p>
          <a:p>
            <a:pPr lvl="1"/>
            <a:r>
              <a:rPr lang="en-US" b="1" dirty="0" smtClean="0"/>
              <a:t>require </a:t>
            </a:r>
            <a:r>
              <a:rPr lang="en-US" b="1" dirty="0"/>
              <a:t>robust wireless communication </a:t>
            </a:r>
            <a:r>
              <a:rPr lang="en-US" b="1" dirty="0" smtClean="0"/>
              <a:t>protocols that </a:t>
            </a:r>
            <a:r>
              <a:rPr lang="en-US" b="1" dirty="0"/>
              <a:t>are </a:t>
            </a:r>
            <a:endParaRPr lang="en-US" b="1" dirty="0" smtClean="0"/>
          </a:p>
          <a:p>
            <a:pPr lvl="2"/>
            <a:r>
              <a:rPr lang="en-US" b="1" dirty="0" smtClean="0"/>
              <a:t>energy </a:t>
            </a:r>
            <a:r>
              <a:rPr lang="en-US" b="1" dirty="0"/>
              <a:t>efficient and provide low latency. </a:t>
            </a:r>
            <a:endParaRPr lang="en-US" b="1" dirty="0" smtClean="0"/>
          </a:p>
          <a:p>
            <a:r>
              <a:rPr lang="en-US" b="1" dirty="0" smtClean="0"/>
              <a:t>In this paper</a:t>
            </a:r>
            <a:r>
              <a:rPr lang="en-US" b="1" dirty="0"/>
              <a:t>, we develop and analyze </a:t>
            </a:r>
            <a:endParaRPr lang="en-US" b="1" dirty="0" smtClean="0"/>
          </a:p>
          <a:p>
            <a:pPr lvl="1"/>
            <a:r>
              <a:rPr lang="en-US" b="1" dirty="0" smtClean="0"/>
              <a:t>LEACH </a:t>
            </a:r>
          </a:p>
          <a:p>
            <a:pPr lvl="2"/>
            <a:r>
              <a:rPr lang="en-US" b="1" dirty="0" smtClean="0"/>
              <a:t>includes a distributed cluster formation technique that enables </a:t>
            </a:r>
          </a:p>
          <a:p>
            <a:pPr lvl="3"/>
            <a:r>
              <a:rPr lang="en-US" b="1" dirty="0" smtClean="0"/>
              <a:t>self-organization of large numbers of nodes, </a:t>
            </a:r>
          </a:p>
          <a:p>
            <a:pPr lvl="3"/>
            <a:r>
              <a:rPr lang="en-US" b="1" dirty="0" smtClean="0"/>
              <a:t>algorithms for adapting clusters </a:t>
            </a:r>
          </a:p>
          <a:p>
            <a:pPr lvl="3"/>
            <a:r>
              <a:rPr lang="en-US" b="1" dirty="0" smtClean="0"/>
              <a:t>rotating cluster head positions, </a:t>
            </a:r>
          </a:p>
          <a:p>
            <a:pPr lvl="3"/>
            <a:r>
              <a:rPr lang="en-US" b="1" dirty="0" smtClean="0"/>
              <a:t>techniques to enable distributed signal processing to save communication resources. </a:t>
            </a:r>
          </a:p>
          <a:p>
            <a:pPr lvl="1"/>
            <a:r>
              <a:rPr lang="en-US" b="1" dirty="0" smtClean="0"/>
              <a:t>a </a:t>
            </a:r>
            <a:r>
              <a:rPr lang="en-US" b="1" dirty="0"/>
              <a:t>protocol architecture for </a:t>
            </a:r>
            <a:r>
              <a:rPr lang="en-US" b="1" dirty="0" smtClean="0"/>
              <a:t>micro sensor networks that </a:t>
            </a:r>
            <a:r>
              <a:rPr lang="en-US" b="1" dirty="0"/>
              <a:t>combines the ideas </a:t>
            </a:r>
            <a:r>
              <a:rPr lang="en-US" b="1" dirty="0" smtClean="0"/>
              <a:t>of</a:t>
            </a:r>
          </a:p>
          <a:p>
            <a:pPr lvl="2"/>
            <a:r>
              <a:rPr lang="en-US" b="1" dirty="0" smtClean="0"/>
              <a:t>energy-efficient </a:t>
            </a:r>
            <a:r>
              <a:rPr lang="en-US" b="1" dirty="0"/>
              <a:t>cluster-based </a:t>
            </a:r>
            <a:r>
              <a:rPr lang="en-US" b="1" dirty="0" smtClean="0"/>
              <a:t>routing </a:t>
            </a:r>
          </a:p>
          <a:p>
            <a:pPr lvl="2"/>
            <a:r>
              <a:rPr lang="en-US" b="1" dirty="0" smtClean="0"/>
              <a:t>media </a:t>
            </a:r>
            <a:r>
              <a:rPr lang="en-US" b="1" dirty="0"/>
              <a:t>access together with application-specific data </a:t>
            </a:r>
            <a:r>
              <a:rPr lang="en-US" b="1" dirty="0" smtClean="0"/>
              <a:t>aggregation to </a:t>
            </a:r>
            <a:r>
              <a:rPr lang="en-US" b="1" dirty="0"/>
              <a:t>achieve good performance in terms of system lifetime, </a:t>
            </a:r>
            <a:r>
              <a:rPr lang="en-US" b="1" dirty="0" smtClean="0"/>
              <a:t>latency, and </a:t>
            </a:r>
            <a:r>
              <a:rPr lang="en-US" b="1" dirty="0"/>
              <a:t>application-perceived quality. </a:t>
            </a:r>
            <a:endParaRPr lang="en-US" b="1" dirty="0" smtClean="0"/>
          </a:p>
          <a:p>
            <a:r>
              <a:rPr lang="en-US" b="1" dirty="0" smtClean="0"/>
              <a:t>Our results show </a:t>
            </a:r>
            <a:r>
              <a:rPr lang="en-US" b="1" dirty="0"/>
              <a:t>that </a:t>
            </a:r>
            <a:endParaRPr lang="en-US" b="1" dirty="0" smtClean="0"/>
          </a:p>
          <a:p>
            <a:pPr lvl="1"/>
            <a:r>
              <a:rPr lang="en-US" b="1" dirty="0" smtClean="0"/>
              <a:t>LEACH can </a:t>
            </a:r>
            <a:r>
              <a:rPr lang="en-US" b="1" dirty="0"/>
              <a:t>improve system lifetime by an order of </a:t>
            </a:r>
            <a:r>
              <a:rPr lang="en-US" b="1" dirty="0" smtClean="0"/>
              <a:t>magnitude compared </a:t>
            </a:r>
            <a:r>
              <a:rPr lang="en-US" b="1" dirty="0"/>
              <a:t>with general-purpose </a:t>
            </a:r>
            <a:r>
              <a:rPr lang="en-US" b="1" dirty="0" err="1"/>
              <a:t>multihop</a:t>
            </a:r>
            <a:r>
              <a:rPr lang="en-US" b="1" dirty="0"/>
              <a:t> approaches.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INTRODUCTION</a:t>
            </a:r>
          </a:p>
        </p:txBody>
      </p:sp>
      <p:sp>
        <p:nvSpPr>
          <p:cNvPr id="3" name="Content Placeholder 2"/>
          <p:cNvSpPr>
            <a:spLocks noGrp="1"/>
          </p:cNvSpPr>
          <p:nvPr>
            <p:ph idx="1"/>
          </p:nvPr>
        </p:nvSpPr>
        <p:spPr/>
        <p:txBody>
          <a:bodyPr>
            <a:normAutofit fontScale="70000" lnSpcReduction="20000"/>
          </a:bodyPr>
          <a:lstStyle/>
          <a:p>
            <a:r>
              <a:rPr lang="en-US" i="1" dirty="0"/>
              <a:t>M</a:t>
            </a:r>
            <a:r>
              <a:rPr lang="en-US" i="1" dirty="0" smtClean="0"/>
              <a:t>icro sensors,</a:t>
            </a:r>
          </a:p>
          <a:p>
            <a:pPr lvl="1"/>
            <a:r>
              <a:rPr lang="en-US" dirty="0" smtClean="0"/>
              <a:t>low-power </a:t>
            </a:r>
            <a:r>
              <a:rPr lang="en-US" dirty="0" smtClean="0">
                <a:solidFill>
                  <a:srgbClr val="0070C0"/>
                </a:solidFill>
              </a:rPr>
              <a:t>sensors</a:t>
            </a:r>
          </a:p>
          <a:p>
            <a:pPr lvl="1"/>
            <a:r>
              <a:rPr lang="en-US" dirty="0" smtClean="0"/>
              <a:t>low-power </a:t>
            </a:r>
            <a:r>
              <a:rPr lang="en-US" dirty="0" smtClean="0">
                <a:solidFill>
                  <a:srgbClr val="0070C0"/>
                </a:solidFill>
              </a:rPr>
              <a:t>electronics</a:t>
            </a:r>
            <a:endParaRPr lang="en-US" dirty="0" smtClean="0"/>
          </a:p>
          <a:p>
            <a:pPr lvl="1"/>
            <a:r>
              <a:rPr lang="en-US" dirty="0" smtClean="0"/>
              <a:t>low-power </a:t>
            </a:r>
            <a:r>
              <a:rPr lang="en-US" dirty="0" smtClean="0">
                <a:solidFill>
                  <a:srgbClr val="0070C0"/>
                </a:solidFill>
              </a:rPr>
              <a:t>RF design </a:t>
            </a:r>
          </a:p>
          <a:p>
            <a:pPr lvl="1"/>
            <a:r>
              <a:rPr lang="en-US" dirty="0" smtClean="0"/>
              <a:t>small</a:t>
            </a:r>
            <a:r>
              <a:rPr lang="en-US" dirty="0"/>
              <a:t>, relatively </a:t>
            </a:r>
            <a:r>
              <a:rPr lang="en-US" dirty="0" smtClean="0"/>
              <a:t>inexpensive</a:t>
            </a:r>
          </a:p>
          <a:p>
            <a:r>
              <a:rPr lang="en-US" dirty="0" smtClean="0"/>
              <a:t>wireless micro sensor </a:t>
            </a:r>
            <a:r>
              <a:rPr lang="en-US" dirty="0"/>
              <a:t>networks </a:t>
            </a:r>
            <a:endParaRPr lang="en-US" dirty="0" smtClean="0"/>
          </a:p>
          <a:p>
            <a:pPr lvl="1"/>
            <a:r>
              <a:rPr lang="en-US" dirty="0" smtClean="0"/>
              <a:t>enable the </a:t>
            </a:r>
            <a:r>
              <a:rPr lang="en-US" dirty="0"/>
              <a:t>reliable monitoring of a variety of environments for </a:t>
            </a:r>
            <a:r>
              <a:rPr lang="en-US" dirty="0" smtClean="0"/>
              <a:t>applications that </a:t>
            </a:r>
            <a:r>
              <a:rPr lang="en-US" dirty="0"/>
              <a:t>include </a:t>
            </a:r>
            <a:endParaRPr lang="en-US" dirty="0" smtClean="0"/>
          </a:p>
          <a:p>
            <a:pPr lvl="2"/>
            <a:r>
              <a:rPr lang="en-US" dirty="0" smtClean="0"/>
              <a:t>surveillance</a:t>
            </a:r>
            <a:r>
              <a:rPr lang="en-US" dirty="0"/>
              <a:t>, </a:t>
            </a:r>
            <a:endParaRPr lang="en-US" dirty="0" smtClean="0"/>
          </a:p>
          <a:p>
            <a:pPr lvl="2"/>
            <a:r>
              <a:rPr lang="en-US" dirty="0" smtClean="0"/>
              <a:t>machine </a:t>
            </a:r>
            <a:r>
              <a:rPr lang="en-US" dirty="0"/>
              <a:t>failure </a:t>
            </a:r>
            <a:r>
              <a:rPr lang="en-US" dirty="0" smtClean="0"/>
              <a:t>diagnosis,</a:t>
            </a:r>
          </a:p>
          <a:p>
            <a:pPr lvl="2"/>
            <a:r>
              <a:rPr lang="en-US" dirty="0" smtClean="0"/>
              <a:t>and </a:t>
            </a:r>
            <a:r>
              <a:rPr lang="en-US" dirty="0"/>
              <a:t>chemical/biological detection. </a:t>
            </a:r>
            <a:endParaRPr lang="en-US" dirty="0" smtClean="0"/>
          </a:p>
          <a:p>
            <a:r>
              <a:rPr lang="en-US" dirty="0" smtClean="0"/>
              <a:t>An </a:t>
            </a:r>
            <a:r>
              <a:rPr lang="en-US" dirty="0"/>
              <a:t>important challenge </a:t>
            </a:r>
            <a:r>
              <a:rPr lang="en-US" dirty="0" smtClean="0"/>
              <a:t>in the </a:t>
            </a:r>
            <a:r>
              <a:rPr lang="en-US" dirty="0"/>
              <a:t>design of </a:t>
            </a:r>
            <a:r>
              <a:rPr lang="en-US" dirty="0" smtClean="0"/>
              <a:t>micro sensor networks </a:t>
            </a:r>
            <a:r>
              <a:rPr lang="en-US" dirty="0"/>
              <a:t>is that two key </a:t>
            </a:r>
            <a:r>
              <a:rPr lang="en-US" dirty="0" smtClean="0"/>
              <a:t>resources</a:t>
            </a:r>
          </a:p>
          <a:p>
            <a:pPr lvl="1"/>
            <a:r>
              <a:rPr lang="en-US" dirty="0" smtClean="0"/>
              <a:t>communication bandwidth </a:t>
            </a:r>
            <a:r>
              <a:rPr lang="en-US" dirty="0"/>
              <a:t>and </a:t>
            </a:r>
            <a:r>
              <a:rPr lang="en-US" dirty="0" smtClean="0"/>
              <a:t>energy efficiency.</a:t>
            </a:r>
          </a:p>
          <a:p>
            <a:pPr lvl="2"/>
            <a:r>
              <a:rPr lang="en-US" dirty="0" smtClean="0"/>
              <a:t>are </a:t>
            </a:r>
            <a:r>
              <a:rPr lang="en-US" dirty="0"/>
              <a:t>significantly more </a:t>
            </a:r>
            <a:r>
              <a:rPr lang="en-US" dirty="0" smtClean="0"/>
              <a:t>limited than </a:t>
            </a:r>
            <a:r>
              <a:rPr lang="en-US" dirty="0"/>
              <a:t>in a tethered network environment. </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INTRODUCTION</a:t>
            </a:r>
            <a:endParaRPr lang="en-US" dirty="0"/>
          </a:p>
        </p:txBody>
      </p:sp>
      <p:sp>
        <p:nvSpPr>
          <p:cNvPr id="3" name="Content Placeholder 2"/>
          <p:cNvSpPr>
            <a:spLocks noGrp="1"/>
          </p:cNvSpPr>
          <p:nvPr>
            <p:ph idx="1"/>
          </p:nvPr>
        </p:nvSpPr>
        <p:spPr/>
        <p:txBody>
          <a:bodyPr>
            <a:normAutofit/>
          </a:bodyPr>
          <a:lstStyle/>
          <a:p>
            <a:r>
              <a:rPr lang="en-US" dirty="0" smtClean="0"/>
              <a:t>to </a:t>
            </a:r>
            <a:r>
              <a:rPr lang="en-US" dirty="0"/>
              <a:t>design good protocols for wireless </a:t>
            </a:r>
            <a:r>
              <a:rPr lang="en-US" dirty="0" smtClean="0"/>
              <a:t>micro sensor networks</a:t>
            </a:r>
          </a:p>
          <a:p>
            <a:pPr lvl="1"/>
            <a:r>
              <a:rPr lang="en-US" dirty="0" smtClean="0"/>
              <a:t>important </a:t>
            </a:r>
            <a:r>
              <a:rPr lang="en-US" dirty="0"/>
              <a:t>to understand the parameters that </a:t>
            </a:r>
            <a:r>
              <a:rPr lang="en-US" dirty="0" smtClean="0"/>
              <a:t>are relevant </a:t>
            </a:r>
            <a:r>
              <a:rPr lang="en-US" dirty="0"/>
              <a:t>to the sensor </a:t>
            </a:r>
            <a:r>
              <a:rPr lang="en-US" dirty="0" smtClean="0"/>
              <a:t>applications</a:t>
            </a:r>
          </a:p>
          <a:p>
            <a:pPr lvl="2"/>
            <a:r>
              <a:rPr lang="en-US" dirty="0" smtClean="0"/>
              <a:t>we </a:t>
            </a:r>
            <a:r>
              <a:rPr lang="en-US" dirty="0"/>
              <a:t>use the following metrics</a:t>
            </a:r>
            <a:r>
              <a:rPr lang="en-US" dirty="0" smtClean="0"/>
              <a:t>.</a:t>
            </a:r>
          </a:p>
          <a:p>
            <a:pPr marL="1885950" lvl="3" indent="-514350">
              <a:buFont typeface="+mj-lt"/>
              <a:buAutoNum type="romanUcPeriod"/>
            </a:pPr>
            <a:r>
              <a:rPr lang="en-US" i="1" dirty="0" smtClean="0">
                <a:solidFill>
                  <a:srgbClr val="0070C0"/>
                </a:solidFill>
              </a:rPr>
              <a:t> </a:t>
            </a:r>
            <a:r>
              <a:rPr lang="en-US" i="1" dirty="0">
                <a:solidFill>
                  <a:srgbClr val="0070C0"/>
                </a:solidFill>
              </a:rPr>
              <a:t>Ease of </a:t>
            </a:r>
            <a:r>
              <a:rPr lang="en-US" i="1" dirty="0" smtClean="0">
                <a:solidFill>
                  <a:srgbClr val="0070C0"/>
                </a:solidFill>
              </a:rPr>
              <a:t>Deployment</a:t>
            </a:r>
          </a:p>
          <a:p>
            <a:pPr marL="1885950" lvl="3" indent="-514350">
              <a:buFont typeface="+mj-lt"/>
              <a:buAutoNum type="romanUcPeriod"/>
            </a:pPr>
            <a:r>
              <a:rPr lang="en-US" i="1" dirty="0" smtClean="0">
                <a:solidFill>
                  <a:srgbClr val="0070C0"/>
                </a:solidFill>
              </a:rPr>
              <a:t>System Lifetime (Energy efficiency)</a:t>
            </a:r>
          </a:p>
          <a:p>
            <a:pPr marL="1885950" lvl="3" indent="-514350">
              <a:buFont typeface="+mj-lt"/>
              <a:buAutoNum type="romanUcPeriod"/>
            </a:pPr>
            <a:r>
              <a:rPr lang="en-US" i="1" dirty="0" smtClean="0">
                <a:solidFill>
                  <a:srgbClr val="0070C0"/>
                </a:solidFill>
              </a:rPr>
              <a:t>Latency</a:t>
            </a:r>
          </a:p>
          <a:p>
            <a:pPr marL="1885950" lvl="3" indent="-514350">
              <a:buFont typeface="+mj-lt"/>
              <a:buAutoNum type="romanUcPeriod"/>
            </a:pPr>
            <a:r>
              <a:rPr lang="en-US" i="1" dirty="0" smtClean="0">
                <a:solidFill>
                  <a:srgbClr val="0070C0"/>
                </a:solidFill>
              </a:rPr>
              <a:t>Quality</a:t>
            </a:r>
            <a:endParaRPr lang="en-US" dirty="0">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INTRODUCTION</a:t>
            </a:r>
            <a:endParaRPr lang="en-US" dirty="0"/>
          </a:p>
        </p:txBody>
      </p:sp>
      <p:sp>
        <p:nvSpPr>
          <p:cNvPr id="3" name="Content Placeholder 2"/>
          <p:cNvSpPr>
            <a:spLocks noGrp="1"/>
          </p:cNvSpPr>
          <p:nvPr>
            <p:ph idx="1"/>
          </p:nvPr>
        </p:nvSpPr>
        <p:spPr/>
        <p:txBody>
          <a:bodyPr>
            <a:normAutofit fontScale="70000" lnSpcReduction="20000"/>
          </a:bodyPr>
          <a:lstStyle/>
          <a:p>
            <a:r>
              <a:rPr lang="en-US" i="1" dirty="0"/>
              <a:t>A. Ease of </a:t>
            </a:r>
            <a:r>
              <a:rPr lang="en-US" i="1" dirty="0" smtClean="0"/>
              <a:t>Deployment </a:t>
            </a:r>
          </a:p>
          <a:p>
            <a:pPr lvl="1"/>
            <a:r>
              <a:rPr lang="en-US" dirty="0" smtClean="0"/>
              <a:t>need </a:t>
            </a:r>
            <a:r>
              <a:rPr lang="en-US" dirty="0"/>
              <a:t>to be deployed in remote or </a:t>
            </a:r>
            <a:r>
              <a:rPr lang="en-US" dirty="0" smtClean="0"/>
              <a:t>dangerous environments</a:t>
            </a:r>
            <a:r>
              <a:rPr lang="en-US" dirty="0"/>
              <a:t>, </a:t>
            </a:r>
            <a:endParaRPr lang="en-US" dirty="0" smtClean="0"/>
          </a:p>
          <a:p>
            <a:pPr lvl="1"/>
            <a:r>
              <a:rPr lang="en-US" dirty="0" smtClean="0"/>
              <a:t>allowing </a:t>
            </a:r>
            <a:r>
              <a:rPr lang="en-US" dirty="0"/>
              <a:t>users to extract </a:t>
            </a:r>
            <a:r>
              <a:rPr lang="en-US" dirty="0" smtClean="0"/>
              <a:t>information in </a:t>
            </a:r>
            <a:r>
              <a:rPr lang="en-US" dirty="0"/>
              <a:t>ways that would not have been possible otherwise. </a:t>
            </a:r>
            <a:endParaRPr lang="en-US" dirty="0" smtClean="0"/>
          </a:p>
          <a:p>
            <a:pPr lvl="1"/>
            <a:r>
              <a:rPr lang="en-US" dirty="0" smtClean="0"/>
              <a:t>This requires </a:t>
            </a:r>
            <a:r>
              <a:rPr lang="en-US" dirty="0"/>
              <a:t>that </a:t>
            </a:r>
            <a:endParaRPr lang="en-US" dirty="0" smtClean="0"/>
          </a:p>
          <a:p>
            <a:pPr lvl="2"/>
            <a:r>
              <a:rPr lang="en-US" dirty="0" smtClean="0"/>
              <a:t>nodes </a:t>
            </a:r>
            <a:r>
              <a:rPr lang="en-US" dirty="0"/>
              <a:t>be able to communicate with each </a:t>
            </a:r>
            <a:r>
              <a:rPr lang="en-US" dirty="0" smtClean="0"/>
              <a:t>other even </a:t>
            </a:r>
            <a:r>
              <a:rPr lang="en-US" dirty="0"/>
              <a:t>in the absence of an established network </a:t>
            </a:r>
            <a:r>
              <a:rPr lang="en-US" dirty="0" smtClean="0"/>
              <a:t>infrastructure and </a:t>
            </a:r>
            <a:r>
              <a:rPr lang="en-US" dirty="0"/>
              <a:t>predefined node locations.</a:t>
            </a:r>
          </a:p>
          <a:p>
            <a:r>
              <a:rPr lang="en-US" i="1" dirty="0"/>
              <a:t>B. System </a:t>
            </a:r>
            <a:r>
              <a:rPr lang="en-US" i="1" dirty="0" smtClean="0"/>
              <a:t>Lifetime</a:t>
            </a:r>
            <a:r>
              <a:rPr lang="en-US" i="1" dirty="0" smtClean="0">
                <a:solidFill>
                  <a:srgbClr val="0070C0"/>
                </a:solidFill>
              </a:rPr>
              <a:t> (Energy efficiency)</a:t>
            </a:r>
            <a:endParaRPr lang="en-US" i="1" dirty="0"/>
          </a:p>
          <a:p>
            <a:pPr lvl="1"/>
            <a:r>
              <a:rPr lang="en-US" dirty="0" smtClean="0"/>
              <a:t>networks </a:t>
            </a:r>
            <a:r>
              <a:rPr lang="en-US" dirty="0"/>
              <a:t>should function for as long as possible. </a:t>
            </a:r>
            <a:endParaRPr lang="en-US" dirty="0" smtClean="0"/>
          </a:p>
          <a:p>
            <a:pPr lvl="2"/>
            <a:r>
              <a:rPr lang="en-US" dirty="0" smtClean="0"/>
              <a:t>inconvenient </a:t>
            </a:r>
            <a:r>
              <a:rPr lang="en-US" dirty="0"/>
              <a:t>or impossible to recharge node batteries. </a:t>
            </a:r>
            <a:endParaRPr lang="en-US" dirty="0" smtClean="0"/>
          </a:p>
          <a:p>
            <a:pPr lvl="1"/>
            <a:r>
              <a:rPr lang="en-US" dirty="0" smtClean="0"/>
              <a:t>Therefore, all </a:t>
            </a:r>
            <a:r>
              <a:rPr lang="en-US" dirty="0"/>
              <a:t>aspects of the node, from the hardware to the </a:t>
            </a:r>
            <a:r>
              <a:rPr lang="en-US" dirty="0" smtClean="0"/>
              <a:t>protocols, must </a:t>
            </a:r>
            <a:r>
              <a:rPr lang="en-US" dirty="0"/>
              <a:t>be designed to be extremely energy efficient.</a:t>
            </a:r>
          </a:p>
          <a:p>
            <a:r>
              <a:rPr lang="en-US" i="1" dirty="0"/>
              <a:t>C. Latency</a:t>
            </a:r>
          </a:p>
          <a:p>
            <a:pPr lvl="1"/>
            <a:r>
              <a:rPr lang="en-US" dirty="0"/>
              <a:t>Data from sensor networks are typically time sensitive, </a:t>
            </a:r>
            <a:endParaRPr lang="en-US" dirty="0" smtClean="0"/>
          </a:p>
          <a:p>
            <a:pPr lvl="2"/>
            <a:r>
              <a:rPr lang="en-US" dirty="0" smtClean="0"/>
              <a:t>important </a:t>
            </a:r>
            <a:r>
              <a:rPr lang="en-US" dirty="0"/>
              <a:t>to receive the data in a timely manner.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i="1" dirty="0"/>
              <a:t>D. Quality</a:t>
            </a:r>
          </a:p>
          <a:p>
            <a:pPr lvl="1"/>
            <a:r>
              <a:rPr lang="en-US" dirty="0" smtClean="0"/>
              <a:t>“</a:t>
            </a:r>
            <a:r>
              <a:rPr lang="en-US" dirty="0"/>
              <a:t>quality” in a </a:t>
            </a:r>
            <a:r>
              <a:rPr lang="en-US" dirty="0" smtClean="0"/>
              <a:t>micro sensor </a:t>
            </a:r>
            <a:r>
              <a:rPr lang="en-US" dirty="0"/>
              <a:t>network is </a:t>
            </a:r>
            <a:r>
              <a:rPr lang="en-US" dirty="0" smtClean="0"/>
              <a:t>very different </a:t>
            </a:r>
            <a:r>
              <a:rPr lang="en-US" dirty="0"/>
              <a:t>than in traditional wireless data networks. </a:t>
            </a:r>
            <a:endParaRPr lang="en-US" dirty="0" smtClean="0"/>
          </a:p>
          <a:p>
            <a:pPr lvl="1"/>
            <a:r>
              <a:rPr lang="en-US" dirty="0" smtClean="0"/>
              <a:t>For sensor networks</a:t>
            </a:r>
            <a:r>
              <a:rPr lang="en-US" dirty="0"/>
              <a:t>, </a:t>
            </a:r>
            <a:endParaRPr lang="en-US" dirty="0" smtClean="0"/>
          </a:p>
          <a:p>
            <a:pPr lvl="2"/>
            <a:r>
              <a:rPr lang="en-US" dirty="0" smtClean="0"/>
              <a:t>the </a:t>
            </a:r>
            <a:r>
              <a:rPr lang="en-US" dirty="0"/>
              <a:t>end user does not require all the data in </a:t>
            </a:r>
            <a:r>
              <a:rPr lang="en-US" dirty="0" smtClean="0"/>
              <a:t>the network </a:t>
            </a:r>
            <a:r>
              <a:rPr lang="en-US" dirty="0"/>
              <a:t>because </a:t>
            </a:r>
            <a:endParaRPr lang="en-US" dirty="0" smtClean="0"/>
          </a:p>
          <a:p>
            <a:pPr lvl="3"/>
            <a:r>
              <a:rPr lang="en-US" dirty="0" smtClean="0"/>
              <a:t>1</a:t>
            </a:r>
            <a:r>
              <a:rPr lang="en-US" dirty="0">
                <a:solidFill>
                  <a:srgbClr val="0070C0"/>
                </a:solidFill>
              </a:rPr>
              <a:t>) the data from neighboring nodes are </a:t>
            </a:r>
            <a:r>
              <a:rPr lang="en-US" dirty="0" smtClean="0">
                <a:solidFill>
                  <a:srgbClr val="0070C0"/>
                </a:solidFill>
              </a:rPr>
              <a:t>highly correlated</a:t>
            </a:r>
            <a:r>
              <a:rPr lang="en-US" dirty="0">
                <a:solidFill>
                  <a:srgbClr val="0070C0"/>
                </a:solidFill>
              </a:rPr>
              <a:t>, making the data redundant </a:t>
            </a:r>
            <a:r>
              <a:rPr lang="en-US" dirty="0"/>
              <a:t>and </a:t>
            </a:r>
            <a:endParaRPr lang="en-US" dirty="0" smtClean="0"/>
          </a:p>
          <a:p>
            <a:pPr lvl="3"/>
            <a:r>
              <a:rPr lang="en-US" dirty="0" smtClean="0"/>
              <a:t>2</a:t>
            </a:r>
            <a:r>
              <a:rPr lang="en-US" dirty="0"/>
              <a:t>) </a:t>
            </a:r>
            <a:r>
              <a:rPr lang="en-US" dirty="0">
                <a:solidFill>
                  <a:srgbClr val="0070C0"/>
                </a:solidFill>
              </a:rPr>
              <a:t>the end </a:t>
            </a:r>
            <a:r>
              <a:rPr lang="en-US" dirty="0" smtClean="0">
                <a:solidFill>
                  <a:srgbClr val="0070C0"/>
                </a:solidFill>
              </a:rPr>
              <a:t>user cares </a:t>
            </a:r>
            <a:r>
              <a:rPr lang="en-US" dirty="0">
                <a:solidFill>
                  <a:srgbClr val="0070C0"/>
                </a:solidFill>
              </a:rPr>
              <a:t>about a higher-level description of events occurring </a:t>
            </a:r>
            <a:r>
              <a:rPr lang="en-US" dirty="0" smtClean="0">
                <a:solidFill>
                  <a:srgbClr val="0070C0"/>
                </a:solidFill>
              </a:rPr>
              <a:t>in the </a:t>
            </a:r>
            <a:r>
              <a:rPr lang="en-US" dirty="0">
                <a:solidFill>
                  <a:srgbClr val="0070C0"/>
                </a:solidFill>
              </a:rPr>
              <a:t>environment being monitored. </a:t>
            </a:r>
            <a:endParaRPr lang="en-US" dirty="0" smtClean="0">
              <a:solidFill>
                <a:srgbClr val="0070C0"/>
              </a:solidFill>
            </a:endParaRPr>
          </a:p>
          <a:p>
            <a:pPr lvl="2"/>
            <a:r>
              <a:rPr lang="en-US" dirty="0" smtClean="0"/>
              <a:t>The </a:t>
            </a:r>
            <a:r>
              <a:rPr lang="en-US" dirty="0"/>
              <a:t>quality of the </a:t>
            </a:r>
            <a:r>
              <a:rPr lang="en-US" dirty="0" smtClean="0"/>
              <a:t>network is</a:t>
            </a:r>
            <a:r>
              <a:rPr lang="en-US" dirty="0"/>
              <a:t>, therefore, based on the quality of the aggregate data </a:t>
            </a:r>
            <a:r>
              <a:rPr lang="en-US" dirty="0" smtClean="0"/>
              <a:t>set,</a:t>
            </a:r>
          </a:p>
          <a:p>
            <a:pPr lvl="3"/>
            <a:r>
              <a:rPr lang="en-US" dirty="0" smtClean="0"/>
              <a:t>so </a:t>
            </a:r>
            <a:r>
              <a:rPr lang="en-US" dirty="0"/>
              <a:t>protocols should be designed to optimize for the </a:t>
            </a:r>
            <a:r>
              <a:rPr lang="en-US" dirty="0" smtClean="0"/>
              <a:t>unique, application- </a:t>
            </a:r>
            <a:r>
              <a:rPr lang="en-US" dirty="0"/>
              <a:t>specific quality of a sensor network.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INTRODUCTION</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a:t>This paper builds on the work described in [11] by </a:t>
            </a:r>
            <a:r>
              <a:rPr lang="en-US" dirty="0" smtClean="0"/>
              <a:t>giving a </a:t>
            </a:r>
            <a:r>
              <a:rPr lang="en-US" dirty="0"/>
              <a:t>detailed description and analysis of </a:t>
            </a:r>
            <a:r>
              <a:rPr lang="en-US" dirty="0" smtClean="0"/>
              <a:t>LEACH, </a:t>
            </a:r>
            <a:r>
              <a:rPr lang="en-US" dirty="0">
                <a:solidFill>
                  <a:srgbClr val="0070C0"/>
                </a:solidFill>
              </a:rPr>
              <a:t>an application-specific </a:t>
            </a:r>
            <a:r>
              <a:rPr lang="en-US" dirty="0" smtClean="0">
                <a:solidFill>
                  <a:srgbClr val="0070C0"/>
                </a:solidFill>
              </a:rPr>
              <a:t>protocol architecture </a:t>
            </a:r>
            <a:r>
              <a:rPr lang="en-US" dirty="0">
                <a:solidFill>
                  <a:srgbClr val="0070C0"/>
                </a:solidFill>
              </a:rPr>
              <a:t>for wireless </a:t>
            </a:r>
            <a:r>
              <a:rPr lang="en-US" dirty="0" smtClean="0">
                <a:solidFill>
                  <a:srgbClr val="0070C0"/>
                </a:solidFill>
              </a:rPr>
              <a:t>micro sensor </a:t>
            </a:r>
            <a:r>
              <a:rPr lang="en-US" dirty="0">
                <a:solidFill>
                  <a:srgbClr val="0070C0"/>
                </a:solidFill>
              </a:rPr>
              <a:t>networks. </a:t>
            </a:r>
            <a:endParaRPr lang="en-US" dirty="0" smtClean="0">
              <a:solidFill>
                <a:srgbClr val="0070C0"/>
              </a:solidFill>
            </a:endParaRPr>
          </a:p>
          <a:p>
            <a:r>
              <a:rPr lang="en-US" dirty="0" smtClean="0"/>
              <a:t>LEACH employs </a:t>
            </a:r>
            <a:r>
              <a:rPr lang="en-US" dirty="0"/>
              <a:t>the following techniques to achieve the design </a:t>
            </a:r>
            <a:r>
              <a:rPr lang="en-US" dirty="0" smtClean="0"/>
              <a:t>goals stated</a:t>
            </a:r>
            <a:r>
              <a:rPr lang="en-US" dirty="0"/>
              <a:t>: </a:t>
            </a:r>
            <a:endParaRPr lang="en-US" dirty="0" smtClean="0"/>
          </a:p>
          <a:p>
            <a:pPr lvl="1"/>
            <a:r>
              <a:rPr lang="en-US" dirty="0" smtClean="0"/>
              <a:t>1</a:t>
            </a:r>
            <a:r>
              <a:rPr lang="en-US" dirty="0"/>
              <a:t>) randomized, adaptive, self-configuring cluster formation;</a:t>
            </a:r>
          </a:p>
          <a:p>
            <a:pPr lvl="1"/>
            <a:r>
              <a:rPr lang="en-US" dirty="0"/>
              <a:t>2) localized control for data transfers; </a:t>
            </a:r>
            <a:endParaRPr lang="en-US" dirty="0" smtClean="0"/>
          </a:p>
          <a:p>
            <a:pPr lvl="1"/>
            <a:r>
              <a:rPr lang="en-US" dirty="0" smtClean="0"/>
              <a:t>3</a:t>
            </a:r>
            <a:r>
              <a:rPr lang="en-US" dirty="0"/>
              <a:t>) </a:t>
            </a:r>
            <a:r>
              <a:rPr lang="en-US" dirty="0" smtClean="0"/>
              <a:t>low-energy MAC</a:t>
            </a:r>
          </a:p>
          <a:p>
            <a:pPr lvl="1"/>
            <a:r>
              <a:rPr lang="en-US" dirty="0" smtClean="0"/>
              <a:t>4</a:t>
            </a:r>
            <a:r>
              <a:rPr lang="en-US" dirty="0"/>
              <a:t>) application-specific </a:t>
            </a:r>
            <a:r>
              <a:rPr lang="en-US" dirty="0" smtClean="0"/>
              <a:t>data processing</a:t>
            </a:r>
            <a:r>
              <a:rPr lang="en-US" dirty="0"/>
              <a:t>, such as data aggregation or compression. </a:t>
            </a:r>
            <a:endParaRPr lang="en-US" dirty="0" smtClean="0"/>
          </a:p>
          <a:p>
            <a:r>
              <a:rPr lang="en-US" dirty="0" smtClean="0"/>
              <a:t>Simulation results </a:t>
            </a:r>
            <a:r>
              <a:rPr lang="en-US" dirty="0"/>
              <a:t>show that </a:t>
            </a:r>
            <a:endParaRPr lang="en-US" dirty="0" smtClean="0"/>
          </a:p>
          <a:p>
            <a:pPr lvl="1"/>
            <a:r>
              <a:rPr lang="en-US" dirty="0" smtClean="0"/>
              <a:t>LEACH </a:t>
            </a:r>
            <a:r>
              <a:rPr lang="en-US" dirty="0"/>
              <a:t>is able to achieve the </a:t>
            </a:r>
            <a:r>
              <a:rPr lang="en-US" dirty="0" smtClean="0"/>
              <a:t>desired properties </a:t>
            </a:r>
            <a:r>
              <a:rPr lang="en-US" dirty="0"/>
              <a:t>of sensor networks.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BACKGROUND</a:t>
            </a:r>
          </a:p>
        </p:txBody>
      </p:sp>
      <p:sp>
        <p:nvSpPr>
          <p:cNvPr id="3" name="Content Placeholder 2"/>
          <p:cNvSpPr>
            <a:spLocks noGrp="1"/>
          </p:cNvSpPr>
          <p:nvPr>
            <p:ph idx="1"/>
          </p:nvPr>
        </p:nvSpPr>
        <p:spPr>
          <a:xfrm>
            <a:off x="457200" y="1600201"/>
            <a:ext cx="8229600" cy="4191000"/>
          </a:xfrm>
        </p:spPr>
        <p:txBody>
          <a:bodyPr>
            <a:normAutofit fontScale="62500" lnSpcReduction="20000"/>
          </a:bodyPr>
          <a:lstStyle/>
          <a:p>
            <a:pPr algn="just"/>
            <a:r>
              <a:rPr lang="en-US" dirty="0"/>
              <a:t>Since both device and battery technology have only </a:t>
            </a:r>
            <a:r>
              <a:rPr lang="en-US" dirty="0" smtClean="0"/>
              <a:t>recently matured </a:t>
            </a:r>
            <a:r>
              <a:rPr lang="en-US" dirty="0"/>
              <a:t>to the point where </a:t>
            </a:r>
            <a:r>
              <a:rPr lang="en-US" dirty="0" err="1"/>
              <a:t>microsensor</a:t>
            </a:r>
            <a:r>
              <a:rPr lang="en-US" dirty="0"/>
              <a:t> nodes are </a:t>
            </a:r>
            <a:r>
              <a:rPr lang="en-US" dirty="0" smtClean="0"/>
              <a:t>feasible. </a:t>
            </a:r>
          </a:p>
          <a:p>
            <a:pPr algn="just"/>
            <a:r>
              <a:rPr lang="en-US" dirty="0" smtClean="0">
                <a:solidFill>
                  <a:srgbClr val="0070C0"/>
                </a:solidFill>
              </a:rPr>
              <a:t>There </a:t>
            </a:r>
            <a:r>
              <a:rPr lang="en-US" dirty="0">
                <a:solidFill>
                  <a:srgbClr val="0070C0"/>
                </a:solidFill>
              </a:rPr>
              <a:t>have been some application-specific protocols </a:t>
            </a:r>
            <a:r>
              <a:rPr lang="en-US" dirty="0" smtClean="0">
                <a:solidFill>
                  <a:srgbClr val="0070C0"/>
                </a:solidFill>
              </a:rPr>
              <a:t>developed for </a:t>
            </a:r>
            <a:r>
              <a:rPr lang="en-US" dirty="0" err="1">
                <a:solidFill>
                  <a:srgbClr val="0070C0"/>
                </a:solidFill>
              </a:rPr>
              <a:t>microsensor</a:t>
            </a:r>
            <a:r>
              <a:rPr lang="en-US" dirty="0">
                <a:solidFill>
                  <a:srgbClr val="0070C0"/>
                </a:solidFill>
              </a:rPr>
              <a:t> networks. </a:t>
            </a:r>
            <a:endParaRPr lang="en-US" dirty="0" smtClean="0">
              <a:solidFill>
                <a:srgbClr val="0070C0"/>
              </a:solidFill>
            </a:endParaRPr>
          </a:p>
          <a:p>
            <a:pPr lvl="1" algn="just"/>
            <a:r>
              <a:rPr lang="en-US" dirty="0" smtClean="0"/>
              <a:t>Clare </a:t>
            </a:r>
            <a:r>
              <a:rPr lang="en-US" i="1" dirty="0"/>
              <a:t>et al. developed a </a:t>
            </a:r>
            <a:r>
              <a:rPr lang="en-US" dirty="0" smtClean="0"/>
              <a:t>(</a:t>
            </a:r>
            <a:r>
              <a:rPr lang="en-US" dirty="0"/>
              <a:t>TDMA)MAC protocol for </a:t>
            </a:r>
            <a:r>
              <a:rPr lang="en-US" dirty="0" smtClean="0"/>
              <a:t>low-energy operation </a:t>
            </a:r>
            <a:r>
              <a:rPr lang="en-US" dirty="0"/>
              <a:t>[5]. </a:t>
            </a:r>
            <a:endParaRPr lang="en-US" dirty="0" smtClean="0"/>
          </a:p>
          <a:p>
            <a:pPr lvl="2" algn="just"/>
            <a:r>
              <a:rPr lang="en-US" dirty="0" smtClean="0"/>
              <a:t>Using </a:t>
            </a:r>
            <a:r>
              <a:rPr lang="en-US" dirty="0"/>
              <a:t>a TDMA approach saves energy by </a:t>
            </a:r>
            <a:r>
              <a:rPr lang="en-US" dirty="0" smtClean="0"/>
              <a:t>allowing the </a:t>
            </a:r>
            <a:r>
              <a:rPr lang="en-US" dirty="0"/>
              <a:t>nodes to remain in the sleep state, with radios </a:t>
            </a:r>
            <a:r>
              <a:rPr lang="en-US" dirty="0" smtClean="0"/>
              <a:t>powered-down</a:t>
            </a:r>
            <a:r>
              <a:rPr lang="en-US" dirty="0"/>
              <a:t>, for a long time. </a:t>
            </a:r>
            <a:endParaRPr lang="en-US" dirty="0" smtClean="0"/>
          </a:p>
          <a:p>
            <a:pPr lvl="1" algn="just"/>
            <a:r>
              <a:rPr lang="en-US" dirty="0" err="1" smtClean="0"/>
              <a:t>Intanagonwiwat</a:t>
            </a:r>
            <a:r>
              <a:rPr lang="en-US" dirty="0" smtClean="0"/>
              <a:t> </a:t>
            </a:r>
            <a:r>
              <a:rPr lang="en-US" i="1" dirty="0"/>
              <a:t>et al. developed </a:t>
            </a:r>
            <a:r>
              <a:rPr lang="en-US" i="1" dirty="0" smtClean="0"/>
              <a:t>directed </a:t>
            </a:r>
            <a:r>
              <a:rPr lang="en-US" dirty="0" smtClean="0"/>
              <a:t>diffusion</a:t>
            </a:r>
            <a:r>
              <a:rPr lang="en-US" dirty="0"/>
              <a:t>, a protocol that employs </a:t>
            </a:r>
            <a:endParaRPr lang="en-US" dirty="0" smtClean="0"/>
          </a:p>
          <a:p>
            <a:pPr lvl="2" algn="just"/>
            <a:r>
              <a:rPr lang="en-US" dirty="0" smtClean="0">
                <a:solidFill>
                  <a:srgbClr val="0070C0"/>
                </a:solidFill>
              </a:rPr>
              <a:t>a </a:t>
            </a:r>
            <a:r>
              <a:rPr lang="en-US" dirty="0">
                <a:solidFill>
                  <a:srgbClr val="0070C0"/>
                </a:solidFill>
              </a:rPr>
              <a:t>data-driven model </a:t>
            </a:r>
            <a:r>
              <a:rPr lang="en-US" dirty="0" smtClean="0">
                <a:solidFill>
                  <a:srgbClr val="0070C0"/>
                </a:solidFill>
              </a:rPr>
              <a:t>to achieve </a:t>
            </a:r>
            <a:r>
              <a:rPr lang="en-US" dirty="0">
                <a:solidFill>
                  <a:srgbClr val="0070C0"/>
                </a:solidFill>
              </a:rPr>
              <a:t>low-energy routing [13</a:t>
            </a:r>
            <a:r>
              <a:rPr lang="en-US" dirty="0" smtClean="0">
                <a:solidFill>
                  <a:srgbClr val="0070C0"/>
                </a:solidFill>
              </a:rPr>
              <a:t>].</a:t>
            </a:r>
          </a:p>
          <a:p>
            <a:r>
              <a:rPr lang="en-US" dirty="0"/>
              <a:t>Recently, there has been much work on “</a:t>
            </a:r>
            <a:r>
              <a:rPr lang="en-US" dirty="0" smtClean="0"/>
              <a:t>power-aware” routing </a:t>
            </a:r>
            <a:r>
              <a:rPr lang="en-US" dirty="0"/>
              <a:t>protocols for wireless networks [19], [25]. </a:t>
            </a:r>
            <a:endParaRPr lang="en-US" dirty="0" smtClean="0"/>
          </a:p>
          <a:p>
            <a:pPr lvl="1"/>
            <a:r>
              <a:rPr lang="en-US" dirty="0" smtClean="0"/>
              <a:t>In these protocols</a:t>
            </a:r>
            <a:r>
              <a:rPr lang="en-US" dirty="0"/>
              <a:t>, optimal routes are chosen based on the energy </a:t>
            </a:r>
            <a:r>
              <a:rPr lang="en-US" dirty="0" smtClean="0"/>
              <a:t>at each </a:t>
            </a:r>
            <a:r>
              <a:rPr lang="en-US" dirty="0"/>
              <a:t>node along the route</a:t>
            </a:r>
            <a:r>
              <a:rPr lang="en-US" dirty="0" smtClean="0"/>
              <a:t>.</a:t>
            </a:r>
          </a:p>
          <a:p>
            <a:pPr lvl="1"/>
            <a:r>
              <a:rPr lang="en-US" dirty="0" smtClean="0"/>
              <a:t>Routes </a:t>
            </a:r>
            <a:r>
              <a:rPr lang="en-US" dirty="0"/>
              <a:t>that are longer, but </a:t>
            </a:r>
            <a:r>
              <a:rPr lang="en-US" dirty="0" smtClean="0"/>
              <a:t>which use </a:t>
            </a:r>
            <a:r>
              <a:rPr lang="en-US" dirty="0"/>
              <a:t>nodes with more energy than the nodes along the </a:t>
            </a:r>
            <a:r>
              <a:rPr lang="en-US" dirty="0" smtClean="0"/>
              <a:t>shorter routes</a:t>
            </a:r>
            <a:r>
              <a:rPr lang="en-US" dirty="0"/>
              <a:t>, are favored, helping avoid “hot spots” in the network.</a:t>
            </a:r>
            <a:endParaRPr lang="en-US" dirty="0">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BACKGROUND</a:t>
            </a:r>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r>
              <a:rPr lang="en-US" dirty="0"/>
              <a:t>In LEACH, we use </a:t>
            </a:r>
            <a:r>
              <a:rPr lang="en-US" dirty="0">
                <a:solidFill>
                  <a:srgbClr val="0070C0"/>
                </a:solidFill>
              </a:rPr>
              <a:t>randomized rotation of the cluster </a:t>
            </a:r>
            <a:r>
              <a:rPr lang="en-US" dirty="0" smtClean="0">
                <a:solidFill>
                  <a:srgbClr val="0070C0"/>
                </a:solidFill>
              </a:rPr>
              <a:t>head positions </a:t>
            </a:r>
            <a:r>
              <a:rPr lang="en-US" dirty="0"/>
              <a:t>to achieve the same goal.</a:t>
            </a:r>
          </a:p>
          <a:p>
            <a:r>
              <a:rPr lang="en-US" dirty="0"/>
              <a:t>One method of choosing routes is to use “minimum </a:t>
            </a:r>
            <a:r>
              <a:rPr lang="en-US" dirty="0" smtClean="0"/>
              <a:t>transmission energy</a:t>
            </a:r>
            <a:r>
              <a:rPr lang="en-US" dirty="0"/>
              <a:t>” (MTE) routing [8], [24], </a:t>
            </a:r>
            <a:endParaRPr lang="en-US" dirty="0" smtClean="0"/>
          </a:p>
          <a:p>
            <a:pPr lvl="1"/>
            <a:r>
              <a:rPr lang="en-US" dirty="0" smtClean="0"/>
              <a:t>where </a:t>
            </a:r>
            <a:r>
              <a:rPr lang="en-US" dirty="0"/>
              <a:t>intermediate </a:t>
            </a:r>
            <a:r>
              <a:rPr lang="en-US" dirty="0" smtClean="0"/>
              <a:t>nodes are </a:t>
            </a:r>
            <a:r>
              <a:rPr lang="en-US" dirty="0"/>
              <a:t>chosen such that the sum of squared distances </a:t>
            </a:r>
            <a:r>
              <a:rPr lang="en-US" dirty="0" smtClean="0"/>
              <a:t>(total </a:t>
            </a:r>
            <a:r>
              <a:rPr lang="en-US" dirty="0"/>
              <a:t>transmit </a:t>
            </a:r>
            <a:r>
              <a:rPr lang="en-US" dirty="0" smtClean="0"/>
              <a:t>energy E</a:t>
            </a:r>
            <a:r>
              <a:rPr lang="en-US" sz="1700" b="1" dirty="0" smtClean="0"/>
              <a:t>TX</a:t>
            </a:r>
            <a:r>
              <a:rPr lang="en-US" dirty="0" smtClean="0"/>
              <a:t>(d) </a:t>
            </a:r>
            <a:r>
              <a:rPr lang="en-US" dirty="0"/>
              <a:t>, assuming a </a:t>
            </a:r>
            <a:r>
              <a:rPr lang="en-US" dirty="0" smtClean="0"/>
              <a:t>d² power </a:t>
            </a:r>
            <a:r>
              <a:rPr lang="en-US" dirty="0"/>
              <a:t>loss) </a:t>
            </a:r>
            <a:r>
              <a:rPr lang="en-US" dirty="0" smtClean="0"/>
              <a:t>is minimized</a:t>
            </a:r>
            <a:r>
              <a:rPr lang="en-US" dirty="0"/>
              <a:t>. </a:t>
            </a:r>
            <a:endParaRPr lang="en-US" dirty="0" smtClean="0"/>
          </a:p>
          <a:p>
            <a:pPr lvl="1"/>
            <a:r>
              <a:rPr lang="en-US" dirty="0" smtClean="0"/>
              <a:t>Thus</a:t>
            </a:r>
            <a:r>
              <a:rPr lang="en-US" dirty="0"/>
              <a:t>, for three nodes A, B, and C, node A </a:t>
            </a:r>
            <a:r>
              <a:rPr lang="en-US" dirty="0" smtClean="0"/>
              <a:t>would transmit </a:t>
            </a:r>
            <a:r>
              <a:rPr lang="en-US" dirty="0"/>
              <a:t>to node C through node B if and only </a:t>
            </a:r>
            <a:r>
              <a:rPr lang="en-US" dirty="0" smtClean="0"/>
              <a:t>if </a:t>
            </a:r>
          </a:p>
          <a:p>
            <a:pPr lvl="1">
              <a:buNone/>
            </a:pPr>
            <a:endParaRPr lang="en-US" dirty="0" smtClean="0"/>
          </a:p>
          <a:p>
            <a:pPr lvl="1">
              <a:buNone/>
            </a:pPr>
            <a:r>
              <a:rPr lang="en-US" dirty="0" smtClean="0"/>
              <a:t>or </a:t>
            </a:r>
            <a:r>
              <a:rPr lang="en-US" dirty="0"/>
              <a:t>. </a:t>
            </a:r>
            <a:endParaRPr lang="en-US" dirty="0" smtClean="0"/>
          </a:p>
          <a:p>
            <a:pPr lvl="1"/>
            <a:r>
              <a:rPr lang="en-US" dirty="0" smtClean="0"/>
              <a:t>This </a:t>
            </a:r>
            <a:r>
              <a:rPr lang="en-US" dirty="0"/>
              <a:t>approach ignores the energy </a:t>
            </a:r>
            <a:r>
              <a:rPr lang="en-US" dirty="0" smtClean="0"/>
              <a:t>dissipated in </a:t>
            </a:r>
            <a:r>
              <a:rPr lang="en-US" dirty="0"/>
              <a:t>the radio to send and receive the data and, </a:t>
            </a:r>
            <a:r>
              <a:rPr lang="en-US" dirty="0" smtClean="0"/>
              <a:t>therefore, may </a:t>
            </a:r>
            <a:r>
              <a:rPr lang="en-US" dirty="0"/>
              <a:t>not actually produce the lowest energy routes.</a:t>
            </a:r>
          </a:p>
          <a:p>
            <a:r>
              <a:rPr lang="en-US" dirty="0"/>
              <a:t>Another method of wireless communication is to use </a:t>
            </a:r>
            <a:r>
              <a:rPr lang="en-US" i="1" dirty="0" smtClean="0"/>
              <a:t>clustering. </a:t>
            </a:r>
          </a:p>
          <a:p>
            <a:pPr lvl="1"/>
            <a:r>
              <a:rPr lang="en-US" dirty="0" smtClean="0"/>
              <a:t>nodes </a:t>
            </a:r>
            <a:r>
              <a:rPr lang="en-US" dirty="0"/>
              <a:t>send their data to a central </a:t>
            </a:r>
            <a:r>
              <a:rPr lang="en-US" i="1" dirty="0" smtClean="0"/>
              <a:t>cluster head </a:t>
            </a:r>
            <a:r>
              <a:rPr lang="en-US" i="1" dirty="0"/>
              <a:t>that forwards the data to get it closer to the desired </a:t>
            </a:r>
            <a:r>
              <a:rPr lang="en-US" i="1" dirty="0" smtClean="0"/>
              <a:t>recipient. </a:t>
            </a:r>
          </a:p>
          <a:p>
            <a:pPr lvl="1"/>
            <a:r>
              <a:rPr lang="en-US" dirty="0" smtClean="0"/>
              <a:t>Clustering </a:t>
            </a:r>
            <a:r>
              <a:rPr lang="en-US" dirty="0"/>
              <a:t>enables bandwidth reuse and can, thus, </a:t>
            </a:r>
            <a:r>
              <a:rPr lang="en-US" dirty="0" smtClean="0"/>
              <a:t>increase system </a:t>
            </a:r>
            <a:r>
              <a:rPr lang="en-US" dirty="0"/>
              <a:t>capacity</a:t>
            </a:r>
            <a:r>
              <a:rPr lang="en-US" dirty="0" smtClean="0"/>
              <a:t>.</a:t>
            </a:r>
          </a:p>
          <a:p>
            <a:pPr lvl="1"/>
            <a:r>
              <a:rPr lang="en-US" dirty="0" smtClean="0"/>
              <a:t>Using </a:t>
            </a:r>
            <a:r>
              <a:rPr lang="en-US" dirty="0"/>
              <a:t>clustering enables better resource </a:t>
            </a:r>
            <a:r>
              <a:rPr lang="en-US" dirty="0" smtClean="0"/>
              <a:t>allocation and </a:t>
            </a:r>
            <a:r>
              <a:rPr lang="en-US" dirty="0"/>
              <a:t>helps improve power control [14].</a:t>
            </a:r>
          </a:p>
        </p:txBody>
      </p:sp>
      <p:pic>
        <p:nvPicPr>
          <p:cNvPr id="2050" name="Picture 2"/>
          <p:cNvPicPr>
            <a:picLocks noChangeAspect="1" noChangeArrowheads="1"/>
          </p:cNvPicPr>
          <p:nvPr/>
        </p:nvPicPr>
        <p:blipFill>
          <a:blip r:embed="rId2"/>
          <a:srcRect/>
          <a:stretch>
            <a:fillRect/>
          </a:stretch>
        </p:blipFill>
        <p:spPr bwMode="auto">
          <a:xfrm>
            <a:off x="3248025" y="3581400"/>
            <a:ext cx="4600575" cy="35242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219200" y="3952875"/>
            <a:ext cx="1600200" cy="31432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BACKGROUND</a:t>
            </a:r>
          </a:p>
        </p:txBody>
      </p:sp>
      <p:sp>
        <p:nvSpPr>
          <p:cNvPr id="3" name="Content Placeholder 2"/>
          <p:cNvSpPr>
            <a:spLocks noGrp="1"/>
          </p:cNvSpPr>
          <p:nvPr>
            <p:ph idx="1"/>
          </p:nvPr>
        </p:nvSpPr>
        <p:spPr/>
        <p:txBody>
          <a:bodyPr>
            <a:normAutofit fontScale="55000" lnSpcReduction="20000"/>
          </a:bodyPr>
          <a:lstStyle/>
          <a:p>
            <a:r>
              <a:rPr lang="en-US" dirty="0"/>
              <a:t>While conventional cluster-based networks rely on a </a:t>
            </a:r>
            <a:r>
              <a:rPr lang="en-US" dirty="0" smtClean="0">
                <a:solidFill>
                  <a:srgbClr val="0070C0"/>
                </a:solidFill>
              </a:rPr>
              <a:t>fixed infrastructure</a:t>
            </a:r>
            <a:r>
              <a:rPr lang="en-US" dirty="0"/>
              <a:t>, </a:t>
            </a:r>
            <a:endParaRPr lang="en-US" dirty="0" smtClean="0"/>
          </a:p>
          <a:p>
            <a:r>
              <a:rPr lang="en-US" dirty="0" smtClean="0"/>
              <a:t>new </a:t>
            </a:r>
            <a:r>
              <a:rPr lang="en-US" dirty="0"/>
              <a:t>research is focusing on ways to deploy </a:t>
            </a:r>
            <a:r>
              <a:rPr lang="en-US" dirty="0" smtClean="0"/>
              <a:t>clustering architectures </a:t>
            </a:r>
            <a:r>
              <a:rPr lang="en-US" dirty="0"/>
              <a:t>in an ad-hoc fashion [3], [15], [23]. </a:t>
            </a:r>
            <a:endParaRPr lang="en-US" dirty="0" smtClean="0"/>
          </a:p>
          <a:p>
            <a:r>
              <a:rPr lang="en-US" dirty="0" smtClean="0"/>
              <a:t>Early work </a:t>
            </a:r>
            <a:r>
              <a:rPr lang="en-US" dirty="0"/>
              <a:t>by Baker </a:t>
            </a:r>
            <a:r>
              <a:rPr lang="en-US" i="1" dirty="0"/>
              <a:t>et al. </a:t>
            </a:r>
            <a:r>
              <a:rPr lang="en-US" i="1" dirty="0">
                <a:solidFill>
                  <a:srgbClr val="0070C0"/>
                </a:solidFill>
              </a:rPr>
              <a:t>developed a linked cluster </a:t>
            </a:r>
            <a:r>
              <a:rPr lang="en-US" i="1" dirty="0" smtClean="0">
                <a:solidFill>
                  <a:srgbClr val="0070C0"/>
                </a:solidFill>
              </a:rPr>
              <a:t>architecture</a:t>
            </a:r>
            <a:r>
              <a:rPr lang="en-US" i="1" dirty="0" smtClean="0"/>
              <a:t>, </a:t>
            </a:r>
            <a:r>
              <a:rPr lang="en-US" dirty="0" smtClean="0"/>
              <a:t>where </a:t>
            </a:r>
            <a:r>
              <a:rPr lang="en-US" dirty="0"/>
              <a:t>nodes are assigned to be either ordinary nodes, </a:t>
            </a:r>
            <a:r>
              <a:rPr lang="en-US" dirty="0" smtClean="0"/>
              <a:t>cluster head </a:t>
            </a:r>
            <a:r>
              <a:rPr lang="en-US" dirty="0"/>
              <a:t>nodes, or gateways between different clusters [3]. </a:t>
            </a:r>
            <a:endParaRPr lang="en-US" dirty="0" smtClean="0"/>
          </a:p>
          <a:p>
            <a:pPr lvl="1"/>
            <a:r>
              <a:rPr lang="en-US" dirty="0" smtClean="0"/>
              <a:t>The cluster </a:t>
            </a:r>
            <a:r>
              <a:rPr lang="en-US" dirty="0"/>
              <a:t>heads act as local control centers, whereas the </a:t>
            </a:r>
            <a:r>
              <a:rPr lang="en-US" dirty="0" smtClean="0"/>
              <a:t>gateways act </a:t>
            </a:r>
            <a:r>
              <a:rPr lang="en-US" dirty="0"/>
              <a:t>as the backbone network, transporting data </a:t>
            </a:r>
            <a:r>
              <a:rPr lang="en-US" dirty="0" smtClean="0"/>
              <a:t>between clusters</a:t>
            </a:r>
            <a:r>
              <a:rPr lang="en-US" dirty="0"/>
              <a:t>. </a:t>
            </a:r>
            <a:endParaRPr lang="en-US" dirty="0" smtClean="0"/>
          </a:p>
          <a:p>
            <a:pPr lvl="1"/>
            <a:r>
              <a:rPr lang="en-US" dirty="0" smtClean="0"/>
              <a:t>This </a:t>
            </a:r>
            <a:r>
              <a:rPr lang="en-US" dirty="0"/>
              <a:t>enables robust networking with </a:t>
            </a:r>
            <a:r>
              <a:rPr lang="en-US" dirty="0" smtClean="0"/>
              <a:t>point-to-point connectivity.</a:t>
            </a:r>
          </a:p>
          <a:p>
            <a:r>
              <a:rPr lang="en-US" dirty="0" smtClean="0"/>
              <a:t> </a:t>
            </a:r>
            <a:r>
              <a:rPr lang="en-US" dirty="0"/>
              <a:t>Another ad-hoc clustering protocol, the near </a:t>
            </a:r>
            <a:r>
              <a:rPr lang="en-US" dirty="0" smtClean="0"/>
              <a:t>term digital </a:t>
            </a:r>
            <a:r>
              <a:rPr lang="en-US" dirty="0"/>
              <a:t>radio (NTDR), uses a clustering approach with </a:t>
            </a:r>
            <a:r>
              <a:rPr lang="en-US" dirty="0">
                <a:solidFill>
                  <a:srgbClr val="0070C0"/>
                </a:solidFill>
              </a:rPr>
              <a:t>a </a:t>
            </a:r>
            <a:r>
              <a:rPr lang="en-US" dirty="0" smtClean="0">
                <a:solidFill>
                  <a:srgbClr val="0070C0"/>
                </a:solidFill>
              </a:rPr>
              <a:t>two-tier hierarchical </a:t>
            </a:r>
            <a:r>
              <a:rPr lang="en-US" dirty="0">
                <a:solidFill>
                  <a:srgbClr val="0070C0"/>
                </a:solidFill>
              </a:rPr>
              <a:t>routing algorithm </a:t>
            </a:r>
            <a:r>
              <a:rPr lang="en-US" dirty="0"/>
              <a:t>[23]. </a:t>
            </a:r>
            <a:endParaRPr lang="en-US" dirty="0" smtClean="0"/>
          </a:p>
          <a:p>
            <a:pPr lvl="1"/>
            <a:r>
              <a:rPr lang="en-US" dirty="0" smtClean="0"/>
              <a:t>Nodes </a:t>
            </a:r>
            <a:r>
              <a:rPr lang="en-US" dirty="0"/>
              <a:t>form local </a:t>
            </a:r>
            <a:r>
              <a:rPr lang="en-US" dirty="0" smtClean="0"/>
              <a:t>clusters, and </a:t>
            </a:r>
            <a:r>
              <a:rPr lang="en-US" dirty="0"/>
              <a:t>intra-cluster data are sent directly from one node to </a:t>
            </a:r>
            <a:r>
              <a:rPr lang="en-US" dirty="0" smtClean="0"/>
              <a:t>the next</a:t>
            </a:r>
            <a:r>
              <a:rPr lang="en-US" dirty="0"/>
              <a:t>, whereas </a:t>
            </a:r>
            <a:r>
              <a:rPr lang="en-US" dirty="0">
                <a:solidFill>
                  <a:srgbClr val="0070C0"/>
                </a:solidFill>
              </a:rPr>
              <a:t>inter-cluster data are routed through the </a:t>
            </a:r>
            <a:r>
              <a:rPr lang="en-US" dirty="0" smtClean="0">
                <a:solidFill>
                  <a:srgbClr val="0070C0"/>
                </a:solidFill>
              </a:rPr>
              <a:t>cluster head </a:t>
            </a:r>
            <a:r>
              <a:rPr lang="en-US" dirty="0">
                <a:solidFill>
                  <a:srgbClr val="0070C0"/>
                </a:solidFill>
              </a:rPr>
              <a:t>nodes. </a:t>
            </a:r>
            <a:endParaRPr lang="en-US" dirty="0" smtClean="0">
              <a:solidFill>
                <a:srgbClr val="0070C0"/>
              </a:solidFill>
            </a:endParaRPr>
          </a:p>
          <a:p>
            <a:pPr lvl="1"/>
            <a:r>
              <a:rPr lang="en-US" dirty="0" smtClean="0"/>
              <a:t>This </a:t>
            </a:r>
            <a:r>
              <a:rPr lang="en-US" dirty="0"/>
              <a:t>protocol enables point-to-point </a:t>
            </a:r>
            <a:r>
              <a:rPr lang="en-US" dirty="0" smtClean="0"/>
              <a:t>connectivity and </a:t>
            </a:r>
            <a:r>
              <a:rPr lang="en-US" dirty="0">
                <a:solidFill>
                  <a:srgbClr val="0070C0"/>
                </a:solidFill>
              </a:rPr>
              <a:t>does not use low-energy routing or MAC; therefore, it </a:t>
            </a:r>
            <a:r>
              <a:rPr lang="en-US" dirty="0" smtClean="0">
                <a:solidFill>
                  <a:srgbClr val="0070C0"/>
                </a:solidFill>
              </a:rPr>
              <a:t>is </a:t>
            </a:r>
            <a:r>
              <a:rPr lang="en-US" dirty="0">
                <a:solidFill>
                  <a:srgbClr val="0070C0"/>
                </a:solidFill>
              </a:rPr>
              <a:t>not suited for </a:t>
            </a:r>
            <a:r>
              <a:rPr lang="en-US" dirty="0" err="1">
                <a:solidFill>
                  <a:srgbClr val="0070C0"/>
                </a:solidFill>
              </a:rPr>
              <a:t>microsensor</a:t>
            </a:r>
            <a:r>
              <a:rPr lang="en-US" dirty="0">
                <a:solidFill>
                  <a:srgbClr val="0070C0"/>
                </a:solidFill>
              </a:rPr>
              <a:t> networks. </a:t>
            </a:r>
            <a:endParaRPr lang="en-US" dirty="0" smtClean="0">
              <a:solidFill>
                <a:srgbClr val="0070C0"/>
              </a:solidFill>
            </a:endParaRPr>
          </a:p>
          <a:p>
            <a:r>
              <a:rPr lang="en-US" dirty="0" smtClean="0"/>
              <a:t>LEACH </a:t>
            </a:r>
            <a:r>
              <a:rPr lang="en-US" dirty="0"/>
              <a:t>builds on </a:t>
            </a:r>
            <a:r>
              <a:rPr lang="en-US" dirty="0" smtClean="0"/>
              <a:t>this work </a:t>
            </a:r>
            <a:r>
              <a:rPr lang="en-US" dirty="0"/>
              <a:t>by creating a new ad-hoc cluster formation algorithm </a:t>
            </a:r>
            <a:r>
              <a:rPr lang="en-US" dirty="0" smtClean="0"/>
              <a:t>that better </a:t>
            </a:r>
            <a:r>
              <a:rPr lang="en-US" dirty="0"/>
              <a:t>suits </a:t>
            </a:r>
            <a:r>
              <a:rPr lang="en-US" dirty="0" err="1"/>
              <a:t>microsensor</a:t>
            </a:r>
            <a:r>
              <a:rPr lang="en-US" dirty="0"/>
              <a:t> network applications.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LEACH PROTOCOL ARCHITECTURE</a:t>
            </a:r>
            <a:r>
              <a:rPr lang="en-US" dirty="0" smtClean="0">
                <a:solidFill>
                  <a:srgbClr val="FF0000"/>
                </a:solidFill>
              </a:rPr>
              <a:t>…</a:t>
            </a:r>
            <a:endParaRPr lang="en-US" dirty="0"/>
          </a:p>
        </p:txBody>
      </p:sp>
      <p:sp>
        <p:nvSpPr>
          <p:cNvPr id="3" name="Content Placeholder 2"/>
          <p:cNvSpPr>
            <a:spLocks noGrp="1"/>
          </p:cNvSpPr>
          <p:nvPr>
            <p:ph idx="1"/>
          </p:nvPr>
        </p:nvSpPr>
        <p:spPr>
          <a:xfrm>
            <a:off x="457200" y="1600201"/>
            <a:ext cx="8229600" cy="4114800"/>
          </a:xfrm>
        </p:spPr>
        <p:txBody>
          <a:bodyPr>
            <a:normAutofit fontScale="55000" lnSpcReduction="20000"/>
          </a:bodyPr>
          <a:lstStyle/>
          <a:p>
            <a:r>
              <a:rPr lang="en-US" dirty="0" smtClean="0"/>
              <a:t>To meet the unique requirements of wireless </a:t>
            </a:r>
            <a:r>
              <a:rPr lang="en-US" dirty="0" err="1" smtClean="0"/>
              <a:t>microsensor</a:t>
            </a:r>
            <a:r>
              <a:rPr lang="en-US" dirty="0" smtClean="0"/>
              <a:t> networks, we developed LEACH, an application-specific protocol architecture [10], [11]. </a:t>
            </a:r>
          </a:p>
          <a:p>
            <a:r>
              <a:rPr lang="en-US" dirty="0" smtClean="0"/>
              <a:t>The application that typical </a:t>
            </a:r>
            <a:r>
              <a:rPr lang="en-US" dirty="0" err="1" smtClean="0"/>
              <a:t>microsensor</a:t>
            </a:r>
            <a:r>
              <a:rPr lang="en-US" dirty="0" smtClean="0"/>
              <a:t> networks support is the </a:t>
            </a:r>
          </a:p>
          <a:p>
            <a:pPr lvl="1"/>
            <a:r>
              <a:rPr lang="en-US" dirty="0" smtClean="0">
                <a:solidFill>
                  <a:srgbClr val="0070C0"/>
                </a:solidFill>
              </a:rPr>
              <a:t>monitoring of a remote environment. </a:t>
            </a:r>
          </a:p>
          <a:p>
            <a:r>
              <a:rPr lang="en-US" dirty="0" smtClean="0"/>
              <a:t>Since individual nodes’ data are often correlated * in a </a:t>
            </a:r>
            <a:r>
              <a:rPr lang="en-US" dirty="0" err="1" smtClean="0"/>
              <a:t>microsensor</a:t>
            </a:r>
            <a:r>
              <a:rPr lang="en-US" dirty="0" smtClean="0"/>
              <a:t> network, </a:t>
            </a:r>
          </a:p>
          <a:p>
            <a:pPr lvl="1"/>
            <a:r>
              <a:rPr lang="en-US" dirty="0" smtClean="0"/>
              <a:t>the end user does not require all the (redundant) data; rather, the end user needs a high-level function of the data that describes the events occurring in the environment. </a:t>
            </a:r>
          </a:p>
          <a:p>
            <a:r>
              <a:rPr lang="en-US" dirty="0" smtClean="0"/>
              <a:t>Because the correlation is strongest between data signals from nodes located close to each other, </a:t>
            </a:r>
          </a:p>
          <a:p>
            <a:pPr lvl="1"/>
            <a:r>
              <a:rPr lang="en-US" dirty="0" smtClean="0"/>
              <a:t>we chose to use a clustering infrastructure as the basis for LEACH. </a:t>
            </a:r>
          </a:p>
          <a:p>
            <a:r>
              <a:rPr lang="en-US" dirty="0" smtClean="0"/>
              <a:t>This allows all data from nodes within the cluster to be processed locally, reducing the data set that needs to be transmitted to the end user. </a:t>
            </a:r>
          </a:p>
          <a:p>
            <a:r>
              <a:rPr lang="en-US" dirty="0" smtClean="0"/>
              <a:t>In particular, data aggregation techniques can be used to combine several correlated data signals into a smaller set of information that maintains the </a:t>
            </a:r>
            <a:r>
              <a:rPr lang="en-US" i="1" dirty="0" smtClean="0"/>
              <a:t>effective data (i.e., the </a:t>
            </a:r>
            <a:r>
              <a:rPr lang="en-US" dirty="0" smtClean="0"/>
              <a:t>information content) of the original signals [9]. Therefore, much less actual data needs to be transmitted from the cluster to the base station (BS).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LEACH PROTOCOL ARCHITECTURE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For the development of LEACH, we made some assumptions about the sensor nodes and the underlying network model. </a:t>
            </a:r>
          </a:p>
          <a:p>
            <a:r>
              <a:rPr lang="en-US" dirty="0" smtClean="0"/>
              <a:t>For the sensor nodes, we assume that </a:t>
            </a:r>
          </a:p>
          <a:p>
            <a:pPr lvl="1"/>
            <a:r>
              <a:rPr lang="en-US" dirty="0" smtClean="0"/>
              <a:t>all nodes can transmit with enough power to reach the BS if needed, that the nodes can use power control to vary the amount of transmit power, and that each node has the computational power to support different MAC protocols and perform signal processing functions. </a:t>
            </a:r>
          </a:p>
          <a:p>
            <a:pPr lvl="1"/>
            <a:r>
              <a:rPr lang="en-US" dirty="0" smtClean="0"/>
              <a:t>These assumptions are reasonable due to technological advances </a:t>
            </a:r>
            <a:r>
              <a:rPr lang="en-US" dirty="0" smtClean="0">
                <a:solidFill>
                  <a:srgbClr val="0070C0"/>
                </a:solidFill>
              </a:rPr>
              <a:t>in radio hardware and low-power computing. </a:t>
            </a:r>
          </a:p>
          <a:p>
            <a:r>
              <a:rPr lang="en-US" dirty="0" smtClean="0"/>
              <a:t>For the network, we use a model where nodes always have data to send to the end user and </a:t>
            </a:r>
            <a:r>
              <a:rPr lang="en-US" dirty="0" smtClean="0">
                <a:solidFill>
                  <a:srgbClr val="0070C0"/>
                </a:solidFill>
              </a:rPr>
              <a:t>nodes located close to each other have correlated data.</a:t>
            </a:r>
          </a:p>
          <a:p>
            <a:r>
              <a:rPr lang="en-US" dirty="0" smtClean="0"/>
              <a:t>In Section V, we discuss ways in which LEACH may be improved when these assumptions do not hold.</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LEACH PROTOCOL ARCHITECTURE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 LEACH, the nodes organize themselves into local clusters, with one node acting as the cluster head. </a:t>
            </a:r>
          </a:p>
          <a:p>
            <a:r>
              <a:rPr lang="en-US" dirty="0" smtClean="0"/>
              <a:t>All non-cluster head nodes transmit their data to the cluster head, while the cluster head node receives data from all the cluster members, performs signal processing functions on the data (e.g., data aggregation), and transmits data to the remote BS. </a:t>
            </a:r>
          </a:p>
          <a:p>
            <a:pPr lvl="1"/>
            <a:r>
              <a:rPr lang="en-US" dirty="0" smtClean="0"/>
              <a:t>Therefore, being a cluster head node is much more energy intensive than being a </a:t>
            </a:r>
            <a:r>
              <a:rPr lang="en-US" dirty="0" err="1" smtClean="0"/>
              <a:t>noncluster</a:t>
            </a:r>
            <a:r>
              <a:rPr lang="en-US" dirty="0" smtClean="0"/>
              <a:t> head node. </a:t>
            </a:r>
          </a:p>
          <a:p>
            <a:r>
              <a:rPr lang="en-US" dirty="0" smtClean="0"/>
              <a:t>If the cluster heads were chosen </a:t>
            </a:r>
            <a:r>
              <a:rPr lang="en-US" i="1" dirty="0" smtClean="0"/>
              <a:t>a priori and </a:t>
            </a:r>
            <a:r>
              <a:rPr lang="en-US" dirty="0" smtClean="0"/>
              <a:t>fixed throughout the system lifetime, these nodes would quickly use up their limited energy. </a:t>
            </a:r>
          </a:p>
          <a:p>
            <a:pPr lvl="1"/>
            <a:r>
              <a:rPr lang="en-US" dirty="0" smtClean="0"/>
              <a:t>Once the cluster head runs out of energy, it is no longer operational, and all the nodes that belong to the cluster lose communication ability. Thus, LEACH incorporates randomized rotation of the high-energy cluster head position among the sensors to avoid draining the battery of any one sensor in the network. </a:t>
            </a:r>
          </a:p>
          <a:p>
            <a:pPr lvl="1"/>
            <a:r>
              <a:rPr lang="en-US" dirty="0" smtClean="0"/>
              <a:t>In this way, the energy load of being a cluster head is evenly distributed among the nodes.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LEACH PROTOCOL ARCHITECTURE</a:t>
            </a:r>
            <a:endParaRPr lang="en-US" dirty="0"/>
          </a:p>
        </p:txBody>
      </p:sp>
      <p:sp>
        <p:nvSpPr>
          <p:cNvPr id="3" name="Content Placeholder 2"/>
          <p:cNvSpPr>
            <a:spLocks noGrp="1"/>
          </p:cNvSpPr>
          <p:nvPr>
            <p:ph idx="1"/>
          </p:nvPr>
        </p:nvSpPr>
        <p:spPr>
          <a:xfrm>
            <a:off x="457200" y="1600201"/>
            <a:ext cx="8305800" cy="2895600"/>
          </a:xfrm>
        </p:spPr>
        <p:txBody>
          <a:bodyPr>
            <a:normAutofit/>
          </a:bodyPr>
          <a:lstStyle/>
          <a:p>
            <a:pPr algn="just"/>
            <a:r>
              <a:rPr lang="en-US" dirty="0" smtClean="0"/>
              <a:t>The operation of LEACH is divided into </a:t>
            </a:r>
            <a:r>
              <a:rPr lang="en-US" i="1" dirty="0" smtClean="0"/>
              <a:t>rounds. </a:t>
            </a:r>
          </a:p>
          <a:p>
            <a:pPr lvl="1" algn="just"/>
            <a:r>
              <a:rPr lang="en-US" i="1" dirty="0" smtClean="0"/>
              <a:t>Each round </a:t>
            </a:r>
            <a:r>
              <a:rPr lang="en-US" dirty="0" smtClean="0"/>
              <a:t>begins with a set-up phase </a:t>
            </a:r>
            <a:r>
              <a:rPr lang="en-US" dirty="0" smtClean="0">
                <a:solidFill>
                  <a:srgbClr val="0070C0"/>
                </a:solidFill>
              </a:rPr>
              <a:t>when the clusters are organized,</a:t>
            </a:r>
            <a:r>
              <a:rPr lang="en-US" dirty="0" smtClean="0"/>
              <a:t> followed by a steady-state phase </a:t>
            </a:r>
            <a:r>
              <a:rPr lang="en-US" dirty="0" smtClean="0">
                <a:solidFill>
                  <a:srgbClr val="0070C0"/>
                </a:solidFill>
              </a:rPr>
              <a:t>when data are transferred from the nodes to the cluster head and on to the BS, </a:t>
            </a:r>
            <a:r>
              <a:rPr lang="en-US" dirty="0" smtClean="0"/>
              <a:t>as shown in Fig. 1. </a:t>
            </a:r>
          </a:p>
        </p:txBody>
      </p:sp>
      <p:sp>
        <p:nvSpPr>
          <p:cNvPr id="4" name="TextBox 3"/>
          <p:cNvSpPr txBox="1"/>
          <p:nvPr/>
        </p:nvSpPr>
        <p:spPr>
          <a:xfrm>
            <a:off x="520541" y="5791200"/>
            <a:ext cx="7632859" cy="646331"/>
          </a:xfrm>
          <a:prstGeom prst="rect">
            <a:avLst/>
          </a:prstGeom>
          <a:noFill/>
        </p:spPr>
        <p:txBody>
          <a:bodyPr wrap="none" rtlCol="0">
            <a:spAutoFit/>
          </a:bodyPr>
          <a:lstStyle/>
          <a:p>
            <a:pPr algn="just"/>
            <a:r>
              <a:rPr lang="en-US" dirty="0" smtClean="0"/>
              <a:t>Fig. 1. Time line showing LEACH operation. Adaptive clusters are formed</a:t>
            </a:r>
          </a:p>
          <a:p>
            <a:pPr algn="just"/>
            <a:r>
              <a:rPr lang="en-US" dirty="0" smtClean="0"/>
              <a:t>during the set-up phase and data transfers occur during the steady-state phase.</a:t>
            </a:r>
            <a:endParaRPr lang="en-US" dirty="0"/>
          </a:p>
        </p:txBody>
      </p:sp>
      <p:pic>
        <p:nvPicPr>
          <p:cNvPr id="1026" name="Picture 2"/>
          <p:cNvPicPr>
            <a:picLocks noChangeAspect="1" noChangeArrowheads="1"/>
          </p:cNvPicPr>
          <p:nvPr/>
        </p:nvPicPr>
        <p:blipFill>
          <a:blip r:embed="rId2"/>
          <a:srcRect/>
          <a:stretch>
            <a:fillRect/>
          </a:stretch>
        </p:blipFill>
        <p:spPr bwMode="auto">
          <a:xfrm>
            <a:off x="2162175" y="5124450"/>
            <a:ext cx="4819650" cy="59055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LEACH PROTOCOL ARCHITECTURE</a:t>
            </a:r>
            <a:endParaRPr lang="en-US" dirty="0"/>
          </a:p>
        </p:txBody>
      </p:sp>
      <p:sp>
        <p:nvSpPr>
          <p:cNvPr id="3" name="Content Placeholder 2"/>
          <p:cNvSpPr>
            <a:spLocks noGrp="1"/>
          </p:cNvSpPr>
          <p:nvPr>
            <p:ph idx="1"/>
          </p:nvPr>
        </p:nvSpPr>
        <p:spPr/>
        <p:txBody>
          <a:bodyPr/>
          <a:lstStyle/>
          <a:p>
            <a:r>
              <a:rPr lang="en-US" dirty="0" smtClean="0"/>
              <a:t>describe </a:t>
            </a:r>
          </a:p>
          <a:p>
            <a:pPr lvl="1"/>
            <a:r>
              <a:rPr lang="en-US" i="1" dirty="0" smtClean="0"/>
              <a:t>A. Cluster Head Selection Algorithms</a:t>
            </a:r>
          </a:p>
          <a:p>
            <a:pPr lvl="1"/>
            <a:r>
              <a:rPr lang="en-US" i="1" dirty="0" smtClean="0"/>
              <a:t>B.</a:t>
            </a:r>
            <a:r>
              <a:rPr lang="en-US" dirty="0" smtClean="0"/>
              <a:t> distributed</a:t>
            </a:r>
            <a:r>
              <a:rPr lang="en-US" i="1" dirty="0" smtClean="0"/>
              <a:t> Cluster Formation Algorithm</a:t>
            </a:r>
          </a:p>
          <a:p>
            <a:pPr lvl="1"/>
            <a:r>
              <a:rPr lang="en-US" i="1" dirty="0" smtClean="0"/>
              <a:t>C. Steady-State Phase</a:t>
            </a:r>
          </a:p>
          <a:p>
            <a:pPr lvl="1"/>
            <a:r>
              <a:rPr lang="en-US" i="1" dirty="0" smtClean="0"/>
              <a:t>D. LEACH-C: BS Cluster Formation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rtl="0">
              <a:spcBef>
                <a:spcPct val="0"/>
              </a:spcBef>
            </a:pPr>
            <a:r>
              <a:rPr lang="en-US" sz="3200" b="1" i="1" dirty="0" smtClean="0"/>
              <a:t>A. Cluster Head Selection Algorithms in LEACH</a:t>
            </a:r>
            <a:r>
              <a:rPr lang="en-US" i="1" dirty="0" smtClean="0"/>
              <a:t/>
            </a:r>
            <a:br>
              <a:rPr lang="en-US" i="1" dirty="0" smtClean="0"/>
            </a:br>
            <a:endParaRPr lang="en-US" dirty="0"/>
          </a:p>
        </p:txBody>
      </p:sp>
      <p:sp>
        <p:nvSpPr>
          <p:cNvPr id="3" name="Content Placeholder 2"/>
          <p:cNvSpPr>
            <a:spLocks noGrp="1"/>
          </p:cNvSpPr>
          <p:nvPr>
            <p:ph idx="1"/>
          </p:nvPr>
        </p:nvSpPr>
        <p:spPr>
          <a:xfrm>
            <a:off x="457200" y="1600200"/>
            <a:ext cx="8229600" cy="4648200"/>
          </a:xfrm>
        </p:spPr>
        <p:txBody>
          <a:bodyPr>
            <a:normAutofit fontScale="77500" lnSpcReduction="20000"/>
          </a:bodyPr>
          <a:lstStyle/>
          <a:p>
            <a:r>
              <a:rPr lang="en-US" dirty="0" smtClean="0"/>
              <a:t>LEACH forms clusters by using a distributed algorithm, </a:t>
            </a:r>
          </a:p>
          <a:p>
            <a:pPr lvl="1"/>
            <a:r>
              <a:rPr lang="en-US" dirty="0" smtClean="0"/>
              <a:t>where nodes make autonomous decisions without any centralized control. </a:t>
            </a:r>
          </a:p>
          <a:p>
            <a:r>
              <a:rPr lang="en-US" dirty="0" smtClean="0"/>
              <a:t>Our goal is to design a cluster formation algorithm such that </a:t>
            </a:r>
          </a:p>
          <a:p>
            <a:pPr lvl="1"/>
            <a:r>
              <a:rPr lang="en-US" dirty="0" smtClean="0"/>
              <a:t>there are a certain number of clusters, k , during each round. </a:t>
            </a:r>
          </a:p>
          <a:p>
            <a:r>
              <a:rPr lang="en-US" dirty="0" smtClean="0"/>
              <a:t>In addition, if nodes begin with equal energy, our goal is to </a:t>
            </a:r>
          </a:p>
          <a:p>
            <a:pPr lvl="1"/>
            <a:r>
              <a:rPr lang="en-US" dirty="0" smtClean="0"/>
              <a:t>evenly distribute the energy load among all the nodes in the network so that there are no overly-utilized nodes that will run out of energy before the others. </a:t>
            </a:r>
          </a:p>
          <a:p>
            <a:r>
              <a:rPr lang="en-US" dirty="0" smtClean="0"/>
              <a:t>As being a cluster head node is much more energy intensive than being a non-cluster head node, this requires that</a:t>
            </a:r>
          </a:p>
          <a:p>
            <a:pPr lvl="1"/>
            <a:r>
              <a:rPr lang="en-US" dirty="0" smtClean="0"/>
              <a:t> each node take its turn as cluster head.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Each sensor </a:t>
            </a:r>
            <a:r>
              <a:rPr lang="en-US" dirty="0" err="1" smtClean="0"/>
              <a:t>i</a:t>
            </a:r>
            <a:r>
              <a:rPr lang="en-US" dirty="0" smtClean="0"/>
              <a:t> elects itself to be a cluster head at the beginning of round r+1 (which starts at time ) with probability P</a:t>
            </a:r>
            <a:r>
              <a:rPr lang="en-US" sz="1100" b="1" dirty="0" smtClean="0"/>
              <a:t>i</a:t>
            </a:r>
            <a:r>
              <a:rPr lang="en-US" dirty="0" smtClean="0"/>
              <a:t>(t).</a:t>
            </a:r>
          </a:p>
          <a:p>
            <a:r>
              <a:rPr lang="en-US" dirty="0" smtClean="0"/>
              <a:t>P</a:t>
            </a:r>
            <a:r>
              <a:rPr lang="en-US" sz="1100" b="1" dirty="0" smtClean="0"/>
              <a:t>i</a:t>
            </a:r>
            <a:r>
              <a:rPr lang="en-US" dirty="0" smtClean="0"/>
              <a:t>(t) is chosen such that the expected number of cluster head nodes for this round is k . Thus, if there are N nodes in the network</a:t>
            </a:r>
          </a:p>
          <a:p>
            <a:endParaRPr lang="en-US" dirty="0" smtClean="0"/>
          </a:p>
          <a:p>
            <a:pPr lvl="1"/>
            <a:r>
              <a:rPr lang="en-US" dirty="0" smtClean="0"/>
              <a:t>Ensuring that all nodes are cluster heads the same number of times requires each node to be a cluster head once in </a:t>
            </a:r>
            <a:r>
              <a:rPr lang="en-US" dirty="0" err="1" smtClean="0"/>
              <a:t>N⁄k</a:t>
            </a:r>
            <a:r>
              <a:rPr lang="en-US" dirty="0" smtClean="0"/>
              <a:t> rounds on average.</a:t>
            </a:r>
            <a:endParaRPr lang="en-US" dirty="0"/>
          </a:p>
        </p:txBody>
      </p:sp>
      <p:pic>
        <p:nvPicPr>
          <p:cNvPr id="1026" name="Picture 2"/>
          <p:cNvPicPr>
            <a:picLocks noChangeAspect="1" noChangeArrowheads="1"/>
          </p:cNvPicPr>
          <p:nvPr/>
        </p:nvPicPr>
        <p:blipFill>
          <a:blip r:embed="rId2"/>
          <a:srcRect/>
          <a:stretch>
            <a:fillRect/>
          </a:stretch>
        </p:blipFill>
        <p:spPr bwMode="auto">
          <a:xfrm>
            <a:off x="2752725" y="4114800"/>
            <a:ext cx="3638550" cy="6477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a:t>
            </a:r>
            <a:r>
              <a:rPr lang="en-US" dirty="0" err="1" smtClean="0"/>
              <a:t>C</a:t>
            </a:r>
            <a:r>
              <a:rPr lang="en-US" sz="1050" b="1" dirty="0" err="1" smtClean="0"/>
              <a:t>i</a:t>
            </a:r>
            <a:r>
              <a:rPr lang="en-US" dirty="0" smtClean="0"/>
              <a:t>(t) is the indicator function determining whether or not node has been a cluster head in the most recent</a:t>
            </a:r>
            <a:r>
              <a:rPr lang="en-US" dirty="0" smtClean="0">
                <a:solidFill>
                  <a:srgbClr val="0070C0"/>
                </a:solidFill>
              </a:rPr>
              <a:t> (r mod(</a:t>
            </a:r>
            <a:r>
              <a:rPr lang="en-US" dirty="0" err="1" smtClean="0">
                <a:solidFill>
                  <a:srgbClr val="0070C0"/>
                </a:solidFill>
              </a:rPr>
              <a:t>N⁄k</a:t>
            </a:r>
            <a:r>
              <a:rPr lang="en-US" dirty="0" smtClean="0">
                <a:solidFill>
                  <a:srgbClr val="0070C0"/>
                </a:solidFill>
              </a:rPr>
              <a:t>)) </a:t>
            </a:r>
            <a:r>
              <a:rPr lang="en-US" dirty="0" smtClean="0"/>
              <a:t>rounds (i.e., </a:t>
            </a:r>
            <a:r>
              <a:rPr lang="en-US" dirty="0" err="1" smtClean="0"/>
              <a:t>C</a:t>
            </a:r>
            <a:r>
              <a:rPr lang="en-US" sz="1050" b="1" dirty="0" err="1" smtClean="0"/>
              <a:t>i</a:t>
            </a:r>
            <a:r>
              <a:rPr lang="en-US" dirty="0" smtClean="0"/>
              <a:t>(t)=0 if node </a:t>
            </a:r>
            <a:r>
              <a:rPr lang="en-US" dirty="0" err="1" smtClean="0"/>
              <a:t>i</a:t>
            </a:r>
            <a:r>
              <a:rPr lang="en-US" dirty="0" smtClean="0"/>
              <a:t> has been a cluster head and one otherwise)</a:t>
            </a:r>
          </a:p>
          <a:p>
            <a:pPr lvl="1"/>
            <a:r>
              <a:rPr lang="en-US" dirty="0" smtClean="0"/>
              <a:t> then each node should choose to become a cluster head at </a:t>
            </a:r>
            <a:r>
              <a:rPr lang="en-US" dirty="0" smtClean="0"/>
              <a:t>round </a:t>
            </a:r>
            <a:r>
              <a:rPr lang="en-US" dirty="0" smtClean="0"/>
              <a:t>r with </a:t>
            </a:r>
            <a:r>
              <a:rPr lang="en-US" dirty="0" smtClean="0"/>
              <a:t>probability</a:t>
            </a:r>
          </a:p>
          <a:p>
            <a:pPr lvl="1"/>
            <a:endParaRPr lang="en-US" dirty="0" smtClean="0"/>
          </a:p>
          <a:p>
            <a:pPr lvl="1"/>
            <a:endParaRPr lang="en-US" dirty="0" smtClean="0"/>
          </a:p>
          <a:p>
            <a:r>
              <a:rPr lang="en-US" dirty="0" smtClean="0"/>
              <a:t>only </a:t>
            </a:r>
            <a:r>
              <a:rPr lang="en-US" dirty="0" smtClean="0"/>
              <a:t>nodes that have not already been cluster </a:t>
            </a:r>
            <a:r>
              <a:rPr lang="en-US" dirty="0" smtClean="0"/>
              <a:t>heads recently</a:t>
            </a:r>
            <a:r>
              <a:rPr lang="en-US" dirty="0" smtClean="0"/>
              <a:t>, and which presumably have more energy available </a:t>
            </a:r>
            <a:r>
              <a:rPr lang="en-US" dirty="0" smtClean="0"/>
              <a:t>than nodes </a:t>
            </a:r>
            <a:r>
              <a:rPr lang="en-US" dirty="0" smtClean="0"/>
              <a:t>that have recently performed </a:t>
            </a:r>
            <a:r>
              <a:rPr lang="en-US" dirty="0" smtClean="0"/>
              <a:t>energy-intensive function, may </a:t>
            </a:r>
            <a:r>
              <a:rPr lang="en-US" dirty="0" smtClean="0"/>
              <a:t>become cluster heads at </a:t>
            </a:r>
            <a:r>
              <a:rPr lang="en-US" dirty="0" smtClean="0"/>
              <a:t>round r+1.</a:t>
            </a:r>
            <a:endParaRPr lang="en-US" dirty="0"/>
          </a:p>
        </p:txBody>
      </p:sp>
      <p:sp>
        <p:nvSpPr>
          <p:cNvPr id="4" name="TextBox 3"/>
          <p:cNvSpPr txBox="1"/>
          <p:nvPr/>
        </p:nvSpPr>
        <p:spPr>
          <a:xfrm>
            <a:off x="304800" y="990600"/>
            <a:ext cx="184731" cy="369332"/>
          </a:xfrm>
          <a:prstGeom prst="rect">
            <a:avLst/>
          </a:prstGeom>
          <a:noFill/>
        </p:spPr>
        <p:txBody>
          <a:bodyPr wrap="none" rtlCol="0">
            <a:spAutoFit/>
          </a:bodyPr>
          <a:lstStyle/>
          <a:p>
            <a:endParaRPr lang="en-US" dirty="0"/>
          </a:p>
        </p:txBody>
      </p:sp>
      <p:pic>
        <p:nvPicPr>
          <p:cNvPr id="2050" name="Picture 2"/>
          <p:cNvPicPr>
            <a:picLocks noChangeAspect="1" noChangeArrowheads="1"/>
          </p:cNvPicPr>
          <p:nvPr/>
        </p:nvPicPr>
        <p:blipFill>
          <a:blip r:embed="rId2"/>
          <a:srcRect/>
          <a:stretch>
            <a:fillRect/>
          </a:stretch>
        </p:blipFill>
        <p:spPr bwMode="auto">
          <a:xfrm>
            <a:off x="2524125" y="3505200"/>
            <a:ext cx="4095750" cy="63817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expected number of nodes that have not been </a:t>
            </a:r>
            <a:r>
              <a:rPr lang="en-US" dirty="0" smtClean="0"/>
              <a:t>cluster heads </a:t>
            </a:r>
            <a:r>
              <a:rPr lang="en-US" dirty="0" smtClean="0"/>
              <a:t>in the first </a:t>
            </a:r>
            <a:r>
              <a:rPr lang="en-US" dirty="0" smtClean="0"/>
              <a:t>r rounds </a:t>
            </a:r>
            <a:r>
              <a:rPr lang="en-US" dirty="0" smtClean="0"/>
              <a:t>is </a:t>
            </a:r>
            <a:r>
              <a:rPr lang="en-US" dirty="0" smtClean="0"/>
              <a:t>N-k*r. After </a:t>
            </a:r>
            <a:r>
              <a:rPr lang="en-US" dirty="0" err="1" smtClean="0">
                <a:solidFill>
                  <a:srgbClr val="0070C0"/>
                </a:solidFill>
              </a:rPr>
              <a:t>N⁄k</a:t>
            </a:r>
            <a:r>
              <a:rPr lang="en-US" dirty="0" smtClean="0"/>
              <a:t> </a:t>
            </a:r>
            <a:r>
              <a:rPr lang="en-US" dirty="0" smtClean="0"/>
              <a:t>rounds, </a:t>
            </a:r>
            <a:r>
              <a:rPr lang="en-US" dirty="0" smtClean="0"/>
              <a:t>all nodes </a:t>
            </a:r>
            <a:r>
              <a:rPr lang="en-US" dirty="0" smtClean="0"/>
              <a:t>are expected to have been cluster head once, </a:t>
            </a:r>
            <a:r>
              <a:rPr lang="en-US" dirty="0" smtClean="0"/>
              <a:t>following which </a:t>
            </a:r>
            <a:r>
              <a:rPr lang="en-US" dirty="0" smtClean="0"/>
              <a:t>they are all eligible to perform this task in the next </a:t>
            </a:r>
            <a:r>
              <a:rPr lang="en-US" dirty="0" smtClean="0"/>
              <a:t>sequence of </a:t>
            </a:r>
            <a:r>
              <a:rPr lang="en-US" dirty="0" smtClean="0"/>
              <a:t>rounds. </a:t>
            </a:r>
            <a:endParaRPr lang="en-US" dirty="0" smtClean="0"/>
          </a:p>
          <a:p>
            <a:pPr algn="just"/>
            <a:r>
              <a:rPr lang="en-US" dirty="0" smtClean="0"/>
              <a:t>Since </a:t>
            </a:r>
            <a:r>
              <a:rPr lang="en-US" dirty="0" err="1" smtClean="0"/>
              <a:t>C</a:t>
            </a:r>
            <a:r>
              <a:rPr lang="en-US" sz="1050" b="1" dirty="0" err="1" smtClean="0"/>
              <a:t>i</a:t>
            </a:r>
            <a:r>
              <a:rPr lang="en-US" dirty="0" smtClean="0"/>
              <a:t>(t) </a:t>
            </a:r>
            <a:r>
              <a:rPr lang="en-US" dirty="0" smtClean="0"/>
              <a:t>is </a:t>
            </a:r>
            <a:r>
              <a:rPr lang="en-US" dirty="0" smtClean="0"/>
              <a:t>one if </a:t>
            </a:r>
            <a:r>
              <a:rPr lang="en-US" dirty="0" smtClean="0"/>
              <a:t>node </a:t>
            </a:r>
            <a:r>
              <a:rPr lang="en-US" dirty="0" err="1" smtClean="0"/>
              <a:t>i</a:t>
            </a:r>
            <a:r>
              <a:rPr lang="en-US" dirty="0" smtClean="0"/>
              <a:t> </a:t>
            </a:r>
            <a:r>
              <a:rPr lang="en-US" dirty="0" smtClean="0"/>
              <a:t>is eligible to be </a:t>
            </a:r>
            <a:r>
              <a:rPr lang="en-US" dirty="0" smtClean="0"/>
              <a:t>a cluster </a:t>
            </a:r>
            <a:r>
              <a:rPr lang="en-US" dirty="0" smtClean="0"/>
              <a:t>head at time </a:t>
            </a:r>
            <a:r>
              <a:rPr lang="en-US" dirty="0" smtClean="0"/>
              <a:t>t and </a:t>
            </a:r>
            <a:r>
              <a:rPr lang="en-US" dirty="0" smtClean="0"/>
              <a:t>zero otherwise, the </a:t>
            </a:r>
            <a:r>
              <a:rPr lang="en-US" dirty="0" smtClean="0"/>
              <a:t>term represents </a:t>
            </a:r>
            <a:r>
              <a:rPr lang="en-US" dirty="0" smtClean="0"/>
              <a:t>the total number of nodes that are eligible to be </a:t>
            </a:r>
            <a:r>
              <a:rPr lang="en-US" dirty="0" smtClean="0"/>
              <a:t>a cluster </a:t>
            </a:r>
            <a:r>
              <a:rPr lang="en-US" dirty="0" smtClean="0"/>
              <a:t>head at </a:t>
            </a:r>
            <a:r>
              <a:rPr lang="en-US" dirty="0" smtClean="0"/>
              <a:t>time t and </a:t>
            </a:r>
          </a:p>
          <a:p>
            <a:pPr lvl="1" algn="just"/>
            <a:r>
              <a:rPr lang="en-US" dirty="0" smtClean="0"/>
              <a:t>This </a:t>
            </a:r>
            <a:r>
              <a:rPr lang="en-US" dirty="0" smtClean="0"/>
              <a:t>ensures that the energy at all nodes are approximately </a:t>
            </a:r>
            <a:r>
              <a:rPr lang="en-US" dirty="0" smtClean="0"/>
              <a:t>equal to </a:t>
            </a:r>
            <a:r>
              <a:rPr lang="en-US" dirty="0" smtClean="0"/>
              <a:t>each other after every </a:t>
            </a:r>
            <a:r>
              <a:rPr lang="en-US" dirty="0" err="1" smtClean="0">
                <a:solidFill>
                  <a:srgbClr val="0070C0"/>
                </a:solidFill>
              </a:rPr>
              <a:t>N⁄k</a:t>
            </a:r>
            <a:r>
              <a:rPr lang="en-US" dirty="0" smtClean="0"/>
              <a:t> </a:t>
            </a:r>
            <a:r>
              <a:rPr lang="en-US" dirty="0" smtClean="0"/>
              <a:t>rounds</a:t>
            </a:r>
            <a:r>
              <a:rPr lang="en-US" dirty="0" smtClean="0"/>
              <a:t>.</a:t>
            </a:r>
            <a:endParaRPr lang="en-US" dirty="0"/>
          </a:p>
        </p:txBody>
      </p:sp>
      <p:pic>
        <p:nvPicPr>
          <p:cNvPr id="1026" name="Picture 2"/>
          <p:cNvPicPr>
            <a:picLocks noChangeAspect="1" noChangeArrowheads="1"/>
          </p:cNvPicPr>
          <p:nvPr/>
        </p:nvPicPr>
        <p:blipFill>
          <a:blip r:embed="rId2"/>
          <a:srcRect/>
          <a:stretch>
            <a:fillRect/>
          </a:stretch>
        </p:blipFill>
        <p:spPr bwMode="auto">
          <a:xfrm>
            <a:off x="2500313" y="5915025"/>
            <a:ext cx="4143375" cy="71437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a:xfrm>
            <a:off x="457200" y="1600200"/>
            <a:ext cx="8229600" cy="4800600"/>
          </a:xfrm>
        </p:spPr>
        <p:txBody>
          <a:bodyPr>
            <a:normAutofit fontScale="55000" lnSpcReduction="20000"/>
          </a:bodyPr>
          <a:lstStyle/>
          <a:p>
            <a:r>
              <a:rPr lang="en-US" dirty="0" smtClean="0"/>
              <a:t>Using (3) and (4), </a:t>
            </a:r>
            <a:r>
              <a:rPr lang="en-US" dirty="0" smtClean="0"/>
              <a:t>the expected </a:t>
            </a:r>
            <a:r>
              <a:rPr lang="en-US" dirty="0" smtClean="0"/>
              <a:t>number of cluster heads per round </a:t>
            </a:r>
            <a:r>
              <a:rPr lang="en-US" dirty="0" smtClean="0"/>
              <a:t>is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a:t>
            </a:r>
            <a:r>
              <a:rPr lang="en-US" dirty="0" smtClean="0"/>
              <a:t>choice of probability for becoming a cluster head </a:t>
            </a:r>
            <a:r>
              <a:rPr lang="en-US" dirty="0" smtClean="0"/>
              <a:t>is based </a:t>
            </a:r>
            <a:r>
              <a:rPr lang="en-US" dirty="0" smtClean="0"/>
              <a:t>on the assumption that all nodes start with an </a:t>
            </a:r>
            <a:r>
              <a:rPr lang="en-US" dirty="0" smtClean="0"/>
              <a:t>equal amount </a:t>
            </a:r>
            <a:r>
              <a:rPr lang="en-US" dirty="0" smtClean="0"/>
              <a:t>of energy, and that all nodes have data to send </a:t>
            </a:r>
            <a:r>
              <a:rPr lang="en-US" dirty="0" smtClean="0"/>
              <a:t>during each </a:t>
            </a:r>
            <a:r>
              <a:rPr lang="en-US" dirty="0" smtClean="0"/>
              <a:t>frame. </a:t>
            </a:r>
            <a:endParaRPr lang="en-US" dirty="0" smtClean="0"/>
          </a:p>
          <a:p>
            <a:r>
              <a:rPr lang="en-US" dirty="0" smtClean="0"/>
              <a:t>If </a:t>
            </a:r>
            <a:r>
              <a:rPr lang="en-US" dirty="0" smtClean="0"/>
              <a:t>nodes have different amounts of energy (or </a:t>
            </a:r>
            <a:r>
              <a:rPr lang="en-US" dirty="0" smtClean="0"/>
              <a:t>an event-driven </a:t>
            </a:r>
            <a:r>
              <a:rPr lang="en-US" dirty="0" smtClean="0"/>
              <a:t>model is used, whereby nodes only send </a:t>
            </a:r>
            <a:r>
              <a:rPr lang="en-US" dirty="0" smtClean="0"/>
              <a:t>data when </a:t>
            </a:r>
            <a:r>
              <a:rPr lang="en-US" dirty="0" smtClean="0"/>
              <a:t>some event occurs in the environment), the nodes </a:t>
            </a:r>
            <a:r>
              <a:rPr lang="en-US" dirty="0" smtClean="0"/>
              <a:t>with more </a:t>
            </a:r>
            <a:r>
              <a:rPr lang="en-US" dirty="0" smtClean="0"/>
              <a:t>energy should be cluster heads more often than the </a:t>
            </a:r>
            <a:r>
              <a:rPr lang="en-US" dirty="0" smtClean="0"/>
              <a:t>nodes with </a:t>
            </a:r>
            <a:r>
              <a:rPr lang="en-US" dirty="0" smtClean="0"/>
              <a:t>less energy, to ensure that all nodes die at </a:t>
            </a:r>
            <a:r>
              <a:rPr lang="en-US" dirty="0" smtClean="0"/>
              <a:t>approximately the </a:t>
            </a:r>
            <a:r>
              <a:rPr lang="en-US" dirty="0" smtClean="0"/>
              <a:t>same time. </a:t>
            </a:r>
            <a:endParaRPr lang="en-US" dirty="0" smtClean="0"/>
          </a:p>
          <a:p>
            <a:r>
              <a:rPr lang="en-US" dirty="0" smtClean="0"/>
              <a:t>This </a:t>
            </a:r>
            <a:r>
              <a:rPr lang="en-US" dirty="0" smtClean="0"/>
              <a:t>can be achieved by setting the </a:t>
            </a:r>
            <a:r>
              <a:rPr lang="en-US" dirty="0" smtClean="0"/>
              <a:t>probability of </a:t>
            </a:r>
            <a:r>
              <a:rPr lang="en-US" dirty="0" smtClean="0"/>
              <a:t>becoming a cluster head as a function of a node’s </a:t>
            </a:r>
            <a:r>
              <a:rPr lang="en-US" dirty="0" smtClean="0"/>
              <a:t>energy level </a:t>
            </a:r>
            <a:r>
              <a:rPr lang="en-US" dirty="0" smtClean="0"/>
              <a:t>relative to the aggregate energy remaining in the </a:t>
            </a:r>
            <a:r>
              <a:rPr lang="en-US" dirty="0" smtClean="0"/>
              <a:t>network, rather </a:t>
            </a:r>
            <a:r>
              <a:rPr lang="en-US" dirty="0" smtClean="0"/>
              <a:t>than purely as a function of the number of times the </a:t>
            </a:r>
            <a:r>
              <a:rPr lang="en-US" dirty="0" smtClean="0"/>
              <a:t>node has </a:t>
            </a:r>
            <a:r>
              <a:rPr lang="en-US" dirty="0" smtClean="0"/>
              <a:t>been cluster head, Thus</a:t>
            </a:r>
            <a:endParaRPr lang="en-US" dirty="0"/>
          </a:p>
        </p:txBody>
      </p:sp>
      <p:pic>
        <p:nvPicPr>
          <p:cNvPr id="2050" name="Picture 2"/>
          <p:cNvPicPr>
            <a:picLocks noChangeAspect="1" noChangeArrowheads="1"/>
          </p:cNvPicPr>
          <p:nvPr/>
        </p:nvPicPr>
        <p:blipFill>
          <a:blip r:embed="rId2"/>
          <a:srcRect/>
          <a:stretch>
            <a:fillRect/>
          </a:stretch>
        </p:blipFill>
        <p:spPr bwMode="auto">
          <a:xfrm>
            <a:off x="2124075" y="1828800"/>
            <a:ext cx="4895850" cy="145732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a:xfrm>
            <a:off x="457200" y="1600200"/>
            <a:ext cx="8229600" cy="4525963"/>
          </a:xfrm>
        </p:spPr>
        <p:txBody>
          <a:bodyPr/>
          <a:lstStyle/>
          <a:p>
            <a:endParaRPr lang="en-US" dirty="0" smtClean="0"/>
          </a:p>
          <a:p>
            <a:r>
              <a:rPr lang="en-US" dirty="0" smtClean="0"/>
              <a:t>where </a:t>
            </a:r>
            <a:r>
              <a:rPr lang="en-US" dirty="0" err="1" smtClean="0"/>
              <a:t>E</a:t>
            </a:r>
            <a:r>
              <a:rPr lang="en-US" sz="1050" b="1" dirty="0" err="1" smtClean="0"/>
              <a:t>i</a:t>
            </a:r>
            <a:r>
              <a:rPr lang="en-US" dirty="0" smtClean="0"/>
              <a:t>(t) is </a:t>
            </a:r>
            <a:r>
              <a:rPr lang="en-US" dirty="0" smtClean="0"/>
              <a:t>the current energy of node </a:t>
            </a:r>
            <a:r>
              <a:rPr lang="en-US" dirty="0" err="1" smtClean="0"/>
              <a:t>i</a:t>
            </a:r>
            <a:r>
              <a:rPr lang="en-US" dirty="0" smtClean="0"/>
              <a:t> and</a:t>
            </a:r>
          </a:p>
          <a:p>
            <a:endParaRPr lang="en-US" dirty="0" smtClean="0"/>
          </a:p>
          <a:p>
            <a:r>
              <a:rPr lang="en-US" dirty="0" smtClean="0"/>
              <a:t>Using these probabilities, the nodes with higher energy are </a:t>
            </a:r>
            <a:r>
              <a:rPr lang="en-US" dirty="0" smtClean="0"/>
              <a:t>more likely </a:t>
            </a:r>
            <a:r>
              <a:rPr lang="en-US" dirty="0" smtClean="0"/>
              <a:t>to become cluster heads than nodes with less energy. </a:t>
            </a:r>
            <a:r>
              <a:rPr lang="en-US" dirty="0" smtClean="0"/>
              <a:t>The expected </a:t>
            </a:r>
            <a:r>
              <a:rPr lang="en-US" dirty="0" smtClean="0"/>
              <a:t>number of cluster head nodes </a:t>
            </a:r>
            <a:r>
              <a:rPr lang="en-US" dirty="0" smtClean="0"/>
              <a:t>is</a:t>
            </a:r>
            <a:endParaRPr lang="en-US" dirty="0"/>
          </a:p>
        </p:txBody>
      </p:sp>
      <p:pic>
        <p:nvPicPr>
          <p:cNvPr id="3075" name="Picture 3"/>
          <p:cNvPicPr>
            <a:picLocks noChangeAspect="1" noChangeArrowheads="1"/>
          </p:cNvPicPr>
          <p:nvPr/>
        </p:nvPicPr>
        <p:blipFill>
          <a:blip r:embed="rId2"/>
          <a:srcRect/>
          <a:stretch>
            <a:fillRect/>
          </a:stretch>
        </p:blipFill>
        <p:spPr bwMode="auto">
          <a:xfrm>
            <a:off x="2752725" y="1676400"/>
            <a:ext cx="3638550" cy="561975"/>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2881313" y="2743200"/>
            <a:ext cx="3381375" cy="7239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a:srcRect/>
          <a:stretch>
            <a:fillRect/>
          </a:stretch>
        </p:blipFill>
        <p:spPr bwMode="auto">
          <a:xfrm>
            <a:off x="2181225" y="5419725"/>
            <a:ext cx="4781550" cy="828675"/>
          </a:xfrm>
          <a:prstGeom prst="rect">
            <a:avLst/>
          </a:prstGeom>
          <a:noFill/>
          <a:ln w="9525">
            <a:noFill/>
            <a:miter lim="800000"/>
            <a:headEnd/>
            <a:tailEnd/>
          </a:ln>
          <a:effectLst/>
        </p:spPr>
      </p:pic>
      <p:sp>
        <p:nvSpPr>
          <p:cNvPr id="11" name="TextBox 10"/>
          <p:cNvSpPr txBox="1"/>
          <p:nvPr/>
        </p:nvSpPr>
        <p:spPr>
          <a:xfrm>
            <a:off x="228600" y="6248400"/>
            <a:ext cx="8305800" cy="338554"/>
          </a:xfrm>
          <a:prstGeom prst="rect">
            <a:avLst/>
          </a:prstGeom>
          <a:noFill/>
        </p:spPr>
        <p:txBody>
          <a:bodyPr wrap="square" rtlCol="0">
            <a:spAutoFit/>
          </a:bodyPr>
          <a:lstStyle/>
          <a:p>
            <a:r>
              <a:rPr lang="en-US" sz="1600" dirty="0" smtClean="0"/>
              <a:t>Equation (6) can be approximated by (3) when the nodes </a:t>
            </a:r>
            <a:r>
              <a:rPr lang="en-US" sz="1600" dirty="0" smtClean="0"/>
              <a:t>begin with </a:t>
            </a:r>
            <a:r>
              <a:rPr lang="en-US" sz="1600" dirty="0" smtClean="0"/>
              <a:t>equal energy [10].</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To use the probabilities in (6), each node must have an </a:t>
            </a:r>
            <a:r>
              <a:rPr lang="en-US" dirty="0" smtClean="0"/>
              <a:t>estimate of </a:t>
            </a:r>
            <a:r>
              <a:rPr lang="en-US" dirty="0" smtClean="0"/>
              <a:t>the total energy of all nodes in the network. </a:t>
            </a:r>
            <a:endParaRPr lang="en-US" dirty="0" smtClean="0"/>
          </a:p>
          <a:p>
            <a:pPr lvl="1"/>
            <a:r>
              <a:rPr lang="en-US" dirty="0" smtClean="0"/>
              <a:t>This requires a </a:t>
            </a:r>
            <a:r>
              <a:rPr lang="en-US" dirty="0" smtClean="0"/>
              <a:t>routing protocol that allows each node to determine </a:t>
            </a:r>
            <a:r>
              <a:rPr lang="en-US" dirty="0" smtClean="0"/>
              <a:t>the total </a:t>
            </a:r>
            <a:r>
              <a:rPr lang="en-US" dirty="0" smtClean="0"/>
              <a:t>energy, whereas the probabilities in (3) enable each node </a:t>
            </a:r>
            <a:r>
              <a:rPr lang="en-US" dirty="0" smtClean="0"/>
              <a:t>to make </a:t>
            </a:r>
            <a:r>
              <a:rPr lang="en-US" dirty="0" smtClean="0"/>
              <a:t>completely autonomous decisions. </a:t>
            </a:r>
            <a:endParaRPr lang="en-US" dirty="0" smtClean="0"/>
          </a:p>
          <a:p>
            <a:r>
              <a:rPr lang="en-US" dirty="0" smtClean="0"/>
              <a:t>One </a:t>
            </a:r>
            <a:r>
              <a:rPr lang="en-US" dirty="0" smtClean="0"/>
              <a:t>approach to </a:t>
            </a:r>
            <a:r>
              <a:rPr lang="en-US" dirty="0" smtClean="0"/>
              <a:t>avoid this </a:t>
            </a:r>
            <a:r>
              <a:rPr lang="en-US" dirty="0" smtClean="0"/>
              <a:t>might be to approximate the aggregate node energy by </a:t>
            </a:r>
            <a:r>
              <a:rPr lang="en-US" dirty="0" smtClean="0"/>
              <a:t>multiplying the </a:t>
            </a:r>
            <a:r>
              <a:rPr lang="en-US" dirty="0" smtClean="0"/>
              <a:t>average energy of the nodes in each cluster by </a:t>
            </a:r>
            <a:r>
              <a:rPr lang="en-US" dirty="0" smtClean="0"/>
              <a:t>N.</a:t>
            </a:r>
          </a:p>
          <a:p>
            <a:r>
              <a:rPr lang="en-US" dirty="0" smtClean="0"/>
              <a:t>Note that </a:t>
            </a:r>
            <a:endParaRPr lang="en-US" dirty="0" smtClean="0"/>
          </a:p>
          <a:p>
            <a:pPr lvl="1" algn="just"/>
            <a:r>
              <a:rPr lang="en-US" dirty="0" smtClean="0"/>
              <a:t>to </a:t>
            </a:r>
            <a:r>
              <a:rPr lang="en-US" dirty="0" smtClean="0"/>
              <a:t>compute the probabilities in (3) and (6) </a:t>
            </a:r>
            <a:r>
              <a:rPr lang="en-US" dirty="0" smtClean="0"/>
              <a:t>requires that </a:t>
            </a:r>
            <a:r>
              <a:rPr lang="en-US" dirty="0" smtClean="0"/>
              <a:t>each node knows the parameters </a:t>
            </a:r>
            <a:r>
              <a:rPr lang="en-US" dirty="0" smtClean="0"/>
              <a:t>k and N. </a:t>
            </a:r>
            <a:r>
              <a:rPr lang="en-US" dirty="0" smtClean="0"/>
              <a:t>In this </a:t>
            </a:r>
            <a:r>
              <a:rPr lang="en-US" dirty="0" smtClean="0"/>
              <a:t>paper, we </a:t>
            </a:r>
            <a:r>
              <a:rPr lang="en-US" dirty="0" smtClean="0"/>
              <a:t>assume these parameters are programmed into the nodes </a:t>
            </a:r>
            <a:r>
              <a:rPr lang="en-US" i="1" dirty="0" smtClean="0"/>
              <a:t>a priori</a:t>
            </a:r>
            <a:r>
              <a:rPr lang="en-US" i="1" dirty="0" smtClean="0"/>
              <a:t>. However, this approach does not work well in </a:t>
            </a:r>
            <a:r>
              <a:rPr lang="en-US" i="1" dirty="0" smtClean="0"/>
              <a:t>dynamic </a:t>
            </a:r>
            <a:r>
              <a:rPr lang="en-US" dirty="0" smtClean="0"/>
              <a:t>networks</a:t>
            </a:r>
            <a:r>
              <a:rPr lang="en-US" dirty="0" smtClean="0"/>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A. Cluster Head Selection Algorithms in LEACH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we show in Section IV-B, the optimal number </a:t>
            </a:r>
            <a:r>
              <a:rPr lang="en-US" dirty="0" smtClean="0"/>
              <a:t>of clusters k is </a:t>
            </a:r>
            <a:r>
              <a:rPr lang="en-US" dirty="0" smtClean="0"/>
              <a:t>a function of the number of </a:t>
            </a:r>
            <a:r>
              <a:rPr lang="en-US" dirty="0" smtClean="0"/>
              <a:t>nodes N distributed throughout </a:t>
            </a:r>
            <a:r>
              <a:rPr lang="en-US" dirty="0" smtClean="0"/>
              <a:t>an </a:t>
            </a:r>
            <a:r>
              <a:rPr lang="en-US" dirty="0" smtClean="0"/>
              <a:t>M×M region </a:t>
            </a:r>
            <a:r>
              <a:rPr lang="en-US" dirty="0" smtClean="0"/>
              <a:t>of space. </a:t>
            </a:r>
            <a:endParaRPr lang="en-US" dirty="0" smtClean="0"/>
          </a:p>
          <a:p>
            <a:r>
              <a:rPr lang="en-US" dirty="0" smtClean="0"/>
              <a:t>Therefore</a:t>
            </a:r>
            <a:r>
              <a:rPr lang="en-US" dirty="0" smtClean="0"/>
              <a:t>, the </a:t>
            </a:r>
            <a:r>
              <a:rPr lang="en-US" dirty="0" smtClean="0"/>
              <a:t>nodes</a:t>
            </a:r>
            <a:r>
              <a:rPr lang="en-US" dirty="0" smtClean="0"/>
              <a:t> only need to determine </a:t>
            </a:r>
            <a:r>
              <a:rPr lang="en-US" dirty="0" smtClean="0"/>
              <a:t>N assuming </a:t>
            </a:r>
            <a:r>
              <a:rPr lang="en-US" dirty="0" smtClean="0"/>
              <a:t>there is a predefined </a:t>
            </a:r>
            <a:r>
              <a:rPr lang="en-US" dirty="0" smtClean="0"/>
              <a:t>specification for M. </a:t>
            </a:r>
            <a:r>
              <a:rPr lang="en-US" dirty="0" smtClean="0"/>
              <a:t>To do this, nodes can send “hello” </a:t>
            </a:r>
            <a:r>
              <a:rPr lang="en-US" dirty="0" smtClean="0"/>
              <a:t>messages to </a:t>
            </a:r>
            <a:r>
              <a:rPr lang="en-US" dirty="0" smtClean="0"/>
              <a:t>all neighbors within a predetermined number of hops (to </a:t>
            </a:r>
            <a:r>
              <a:rPr lang="en-US" dirty="0" smtClean="0"/>
              <a:t>approximate M). </a:t>
            </a:r>
            <a:r>
              <a:rPr lang="en-US" dirty="0" smtClean="0"/>
              <a:t>Each node can count the number of “hello” </a:t>
            </a:r>
            <a:r>
              <a:rPr lang="en-US" dirty="0" smtClean="0"/>
              <a:t>messages it </a:t>
            </a:r>
            <a:r>
              <a:rPr lang="en-US" dirty="0" smtClean="0"/>
              <a:t>receives—this is that node’s estimate for </a:t>
            </a:r>
            <a:r>
              <a:rPr lang="en-US" dirty="0" smtClean="0"/>
              <a:t>N. </a:t>
            </a:r>
            <a:r>
              <a:rPr lang="en-US" dirty="0" smtClean="0"/>
              <a:t>The </a:t>
            </a:r>
            <a:r>
              <a:rPr lang="en-US" dirty="0" smtClean="0"/>
              <a:t>desired number </a:t>
            </a:r>
            <a:r>
              <a:rPr lang="en-US" dirty="0" smtClean="0"/>
              <a:t>of clusters </a:t>
            </a:r>
            <a:r>
              <a:rPr lang="en-US" dirty="0" smtClean="0"/>
              <a:t>k can </a:t>
            </a:r>
            <a:r>
              <a:rPr lang="en-US" dirty="0" smtClean="0"/>
              <a:t>then be determined based on these parameters.</a:t>
            </a:r>
          </a:p>
          <a:p>
            <a:r>
              <a:rPr lang="en-US" dirty="0" smtClean="0"/>
              <a:t>This approach allows LEACH to adapt to </a:t>
            </a:r>
            <a:r>
              <a:rPr lang="en-US" dirty="0" smtClean="0"/>
              <a:t>changing networks </a:t>
            </a:r>
            <a:r>
              <a:rPr lang="en-US" dirty="0" smtClean="0"/>
              <a:t>at the cost of increased overhead.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dirty="0" smtClean="0"/>
              <a:t>B. Cluster Formation </a:t>
            </a:r>
            <a:r>
              <a:rPr lang="en-US" sz="3600" b="1" i="1" dirty="0" smtClean="0"/>
              <a:t>Algorithm in </a:t>
            </a:r>
            <a:r>
              <a:rPr lang="en-US" sz="3600" b="1" i="1" dirty="0" smtClean="0"/>
              <a:t>LEACH</a:t>
            </a:r>
            <a:endParaRPr lang="en-US" sz="3600" b="1" dirty="0"/>
          </a:p>
        </p:txBody>
      </p:sp>
      <p:pic>
        <p:nvPicPr>
          <p:cNvPr id="4099" name="Picture 3"/>
          <p:cNvPicPr>
            <a:picLocks noChangeAspect="1" noChangeArrowheads="1"/>
          </p:cNvPicPr>
          <p:nvPr/>
        </p:nvPicPr>
        <p:blipFill>
          <a:blip r:embed="rId2"/>
          <a:srcRect/>
          <a:stretch>
            <a:fillRect/>
          </a:stretch>
        </p:blipFill>
        <p:spPr bwMode="auto">
          <a:xfrm>
            <a:off x="2209800" y="1066800"/>
            <a:ext cx="4810125" cy="5048250"/>
          </a:xfrm>
          <a:prstGeom prst="rect">
            <a:avLst/>
          </a:prstGeom>
          <a:noFill/>
          <a:ln w="9525">
            <a:noFill/>
            <a:miter lim="800000"/>
            <a:headEnd/>
            <a:tailEnd/>
          </a:ln>
          <a:effectLst/>
        </p:spPr>
      </p:pic>
      <p:sp>
        <p:nvSpPr>
          <p:cNvPr id="7" name="TextBox 6"/>
          <p:cNvSpPr txBox="1"/>
          <p:nvPr/>
        </p:nvSpPr>
        <p:spPr>
          <a:xfrm>
            <a:off x="2667000" y="6019800"/>
            <a:ext cx="3800784" cy="646331"/>
          </a:xfrm>
          <a:prstGeom prst="rect">
            <a:avLst/>
          </a:prstGeom>
          <a:noFill/>
        </p:spPr>
        <p:txBody>
          <a:bodyPr wrap="none" rtlCol="0">
            <a:spAutoFit/>
          </a:bodyPr>
          <a:lstStyle/>
          <a:p>
            <a:r>
              <a:rPr lang="en-US" dirty="0" smtClean="0"/>
              <a:t>Fig. 2. Flowchart of the distributed </a:t>
            </a:r>
            <a:endParaRPr lang="en-US" dirty="0" smtClean="0"/>
          </a:p>
          <a:p>
            <a:r>
              <a:rPr lang="en-US" dirty="0" smtClean="0"/>
              <a:t>cluster </a:t>
            </a:r>
            <a:r>
              <a:rPr lang="en-US" dirty="0" smtClean="0"/>
              <a:t>formation algorithm for LEACH.</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B. Cluster Formation Algorithm in LEACH</a:t>
            </a:r>
            <a:endParaRPr lang="en-US" dirty="0"/>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r>
              <a:rPr lang="en-US" dirty="0" smtClean="0"/>
              <a:t>Once the nodes have elected themselves to be cluster </a:t>
            </a:r>
            <a:r>
              <a:rPr lang="en-US" dirty="0" smtClean="0"/>
              <a:t>heads using </a:t>
            </a:r>
            <a:r>
              <a:rPr lang="en-US" dirty="0" smtClean="0"/>
              <a:t>the probabilities in (3) or (6), the cluster head nodes </a:t>
            </a:r>
            <a:r>
              <a:rPr lang="en-US" dirty="0" smtClean="0"/>
              <a:t>must let </a:t>
            </a:r>
            <a:r>
              <a:rPr lang="en-US" dirty="0" smtClean="0"/>
              <a:t>all the other nodes in the network know that they have </a:t>
            </a:r>
            <a:r>
              <a:rPr lang="en-US" dirty="0" smtClean="0"/>
              <a:t>chosen this </a:t>
            </a:r>
            <a:r>
              <a:rPr lang="en-US" dirty="0" smtClean="0"/>
              <a:t>role for the current round. </a:t>
            </a:r>
            <a:endParaRPr lang="en-US" dirty="0" smtClean="0"/>
          </a:p>
          <a:p>
            <a:r>
              <a:rPr lang="en-US" dirty="0" smtClean="0"/>
              <a:t>To </a:t>
            </a:r>
            <a:r>
              <a:rPr lang="en-US" dirty="0" smtClean="0"/>
              <a:t>do this, each cluster head </a:t>
            </a:r>
            <a:r>
              <a:rPr lang="en-US" dirty="0" smtClean="0"/>
              <a:t>node broadcasts </a:t>
            </a:r>
            <a:r>
              <a:rPr lang="en-US" dirty="0" smtClean="0"/>
              <a:t>an advertisement message (ADV) using a </a:t>
            </a:r>
            <a:r>
              <a:rPr lang="en-US" dirty="0" smtClean="0"/>
              <a:t>nonpersistent CSMA </a:t>
            </a:r>
            <a:r>
              <a:rPr lang="en-US" dirty="0" smtClean="0"/>
              <a:t>MAC protocol [18</a:t>
            </a:r>
            <a:r>
              <a:rPr lang="en-US" dirty="0" smtClean="0"/>
              <a:t>]. </a:t>
            </a:r>
          </a:p>
          <a:p>
            <a:pPr lvl="1"/>
            <a:r>
              <a:rPr lang="en-US" dirty="0" smtClean="0"/>
              <a:t>This </a:t>
            </a:r>
            <a:r>
              <a:rPr lang="en-US" dirty="0" smtClean="0"/>
              <a:t>message is a small message </a:t>
            </a:r>
            <a:r>
              <a:rPr lang="en-US" dirty="0" smtClean="0">
                <a:solidFill>
                  <a:srgbClr val="0070C0"/>
                </a:solidFill>
              </a:rPr>
              <a:t>containing the node’s ID and </a:t>
            </a:r>
            <a:r>
              <a:rPr lang="en-US" dirty="0" smtClean="0">
                <a:solidFill>
                  <a:srgbClr val="0070C0"/>
                </a:solidFill>
              </a:rPr>
              <a:t>a header </a:t>
            </a:r>
            <a:r>
              <a:rPr lang="en-US" dirty="0" smtClean="0"/>
              <a:t>that distinguishes this message as an announcement </a:t>
            </a:r>
            <a:r>
              <a:rPr lang="en-US" dirty="0" smtClean="0"/>
              <a:t>message. </a:t>
            </a:r>
          </a:p>
          <a:p>
            <a:r>
              <a:rPr lang="en-US" dirty="0" smtClean="0"/>
              <a:t>Each </a:t>
            </a:r>
            <a:r>
              <a:rPr lang="en-US" dirty="0" smtClean="0"/>
              <a:t>non-cluster head node determines its cluster for </a:t>
            </a:r>
            <a:r>
              <a:rPr lang="en-US" dirty="0" smtClean="0"/>
              <a:t>this round </a:t>
            </a:r>
            <a:r>
              <a:rPr lang="en-US" dirty="0" smtClean="0"/>
              <a:t>by choosing the cluster head that requires the </a:t>
            </a:r>
            <a:r>
              <a:rPr lang="en-US" dirty="0" smtClean="0"/>
              <a:t>minimum communication </a:t>
            </a:r>
            <a:r>
              <a:rPr lang="en-US" dirty="0" smtClean="0"/>
              <a:t>energy, based on the </a:t>
            </a:r>
            <a:r>
              <a:rPr lang="en-US" i="1" dirty="0" smtClean="0"/>
              <a:t>received signal </a:t>
            </a:r>
            <a:r>
              <a:rPr lang="en-US" i="1" dirty="0" smtClean="0"/>
              <a:t>strength </a:t>
            </a:r>
            <a:r>
              <a:rPr lang="en-US" dirty="0" smtClean="0"/>
              <a:t>of </a:t>
            </a:r>
            <a:r>
              <a:rPr lang="en-US" dirty="0" smtClean="0"/>
              <a:t>the advertisement from each cluster head. </a:t>
            </a:r>
            <a:endParaRPr lang="en-US" dirty="0" smtClean="0"/>
          </a:p>
          <a:p>
            <a:pPr lvl="1"/>
            <a:r>
              <a:rPr lang="en-US" dirty="0" smtClean="0"/>
              <a:t>Assuming symmetric propagation </a:t>
            </a:r>
            <a:r>
              <a:rPr lang="en-US" dirty="0" smtClean="0"/>
              <a:t>channels for pure signal strength, the </a:t>
            </a:r>
            <a:r>
              <a:rPr lang="en-US" dirty="0" smtClean="0"/>
              <a:t>cluster head </a:t>
            </a:r>
            <a:r>
              <a:rPr lang="en-US" dirty="0" smtClean="0"/>
              <a:t>advertisement heard with the largest signal strength is </a:t>
            </a:r>
            <a:r>
              <a:rPr lang="en-US" dirty="0" smtClean="0"/>
              <a:t>the cluster </a:t>
            </a:r>
            <a:r>
              <a:rPr lang="en-US" dirty="0" smtClean="0"/>
              <a:t>head that requires the minimum amount of transmit </a:t>
            </a:r>
            <a:r>
              <a:rPr lang="en-US" dirty="0" smtClean="0"/>
              <a:t>energy to </a:t>
            </a:r>
            <a:r>
              <a:rPr lang="en-US" dirty="0" smtClean="0"/>
              <a:t>communicate with</a:t>
            </a:r>
            <a:r>
              <a:rPr lang="en-US" dirty="0" smtClean="0"/>
              <a:t>.</a:t>
            </a:r>
          </a:p>
          <a:p>
            <a:r>
              <a:rPr lang="en-US" dirty="0" smtClean="0"/>
              <a:t>Note </a:t>
            </a:r>
            <a:r>
              <a:rPr lang="en-US" dirty="0" smtClean="0"/>
              <a:t>that typically </a:t>
            </a:r>
            <a:endParaRPr lang="en-US" dirty="0" smtClean="0"/>
          </a:p>
          <a:p>
            <a:pPr lvl="1"/>
            <a:r>
              <a:rPr lang="en-US" dirty="0" smtClean="0"/>
              <a:t>this </a:t>
            </a:r>
            <a:r>
              <a:rPr lang="en-US" dirty="0" smtClean="0"/>
              <a:t>will be </a:t>
            </a:r>
            <a:r>
              <a:rPr lang="en-US" dirty="0" smtClean="0"/>
              <a:t>the cluster </a:t>
            </a:r>
            <a:r>
              <a:rPr lang="en-US" dirty="0" smtClean="0"/>
              <a:t>head closest to the sensor, unless there is an obstacle </a:t>
            </a:r>
            <a:r>
              <a:rPr lang="en-US" dirty="0" smtClean="0"/>
              <a:t>impeding communication</a:t>
            </a:r>
            <a:r>
              <a:rPr lang="en-US" dirty="0" smtClean="0"/>
              <a:t>. In the case of ties, a random cluster </a:t>
            </a:r>
            <a:r>
              <a:rPr lang="en-US" dirty="0" smtClean="0"/>
              <a:t>head is </a:t>
            </a:r>
            <a:r>
              <a:rPr lang="en-US" dirty="0" smtClean="0"/>
              <a:t>chosen.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B. </a:t>
            </a:r>
            <a:r>
              <a:rPr lang="en-US" b="1" i="1" dirty="0" smtClean="0"/>
              <a:t>Cluster Formation Algorithm in LEACH</a:t>
            </a:r>
            <a:endParaRPr lang="en-US" dirty="0"/>
          </a:p>
        </p:txBody>
      </p:sp>
      <p:sp>
        <p:nvSpPr>
          <p:cNvPr id="3" name="Content Placeholder 2"/>
          <p:cNvSpPr>
            <a:spLocks noGrp="1"/>
          </p:cNvSpPr>
          <p:nvPr>
            <p:ph idx="1"/>
          </p:nvPr>
        </p:nvSpPr>
        <p:spPr/>
        <p:txBody>
          <a:bodyPr>
            <a:normAutofit/>
          </a:bodyPr>
          <a:lstStyle/>
          <a:p>
            <a:r>
              <a:rPr lang="en-US" dirty="0" smtClean="0"/>
              <a:t>After each node has decided to which cluster it belongs, </a:t>
            </a:r>
            <a:r>
              <a:rPr lang="en-US" dirty="0" smtClean="0"/>
              <a:t>it must </a:t>
            </a:r>
            <a:r>
              <a:rPr lang="en-US" dirty="0" smtClean="0"/>
              <a:t>inform the cluster head node that it will be a member of </a:t>
            </a:r>
            <a:r>
              <a:rPr lang="en-US" dirty="0" smtClean="0"/>
              <a:t>the cluster</a:t>
            </a:r>
            <a:r>
              <a:rPr lang="en-US" dirty="0" smtClean="0"/>
              <a:t>. </a:t>
            </a:r>
          </a:p>
          <a:p>
            <a:pPr lvl="1" algn="just"/>
            <a:r>
              <a:rPr lang="en-US" dirty="0" smtClean="0"/>
              <a:t>Each </a:t>
            </a:r>
            <a:r>
              <a:rPr lang="en-US" dirty="0" smtClean="0"/>
              <a:t>node transmits a join-request message (</a:t>
            </a:r>
            <a:r>
              <a:rPr lang="en-US" dirty="0" smtClean="0"/>
              <a:t>Join-REQ) back </a:t>
            </a:r>
            <a:r>
              <a:rPr lang="en-US" dirty="0" smtClean="0"/>
              <a:t>to the chosen cluster head using a nonpersistent </a:t>
            </a:r>
            <a:r>
              <a:rPr lang="en-US" dirty="0" smtClean="0"/>
              <a:t>CSMA MAC </a:t>
            </a:r>
            <a:r>
              <a:rPr lang="en-US" dirty="0" smtClean="0"/>
              <a:t>protocol. </a:t>
            </a:r>
            <a:endParaRPr lang="en-US" dirty="0" smtClean="0"/>
          </a:p>
          <a:p>
            <a:pPr lvl="1" algn="just"/>
            <a:r>
              <a:rPr lang="en-US" dirty="0" smtClean="0"/>
              <a:t>This </a:t>
            </a:r>
            <a:r>
              <a:rPr lang="en-US" dirty="0" smtClean="0"/>
              <a:t>message is again a short </a:t>
            </a:r>
            <a:r>
              <a:rPr lang="en-US" dirty="0" smtClean="0"/>
              <a:t>message, consisting of </a:t>
            </a:r>
            <a:r>
              <a:rPr lang="en-US" dirty="0" smtClean="0"/>
              <a:t>the node’s ID and the cluster head’s ID.</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B. Cluster </a:t>
            </a:r>
            <a:r>
              <a:rPr lang="en-US" b="1" i="1" dirty="0" smtClean="0"/>
              <a:t>Formation Algorithm in LEACH</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cluster heads in LEACH act as </a:t>
            </a:r>
            <a:r>
              <a:rPr lang="en-US" dirty="0" smtClean="0">
                <a:solidFill>
                  <a:srgbClr val="0070C0"/>
                </a:solidFill>
              </a:rPr>
              <a:t>local control centers </a:t>
            </a:r>
            <a:r>
              <a:rPr lang="en-US" dirty="0" smtClean="0">
                <a:solidFill>
                  <a:srgbClr val="0070C0"/>
                </a:solidFill>
              </a:rPr>
              <a:t>to coordinate </a:t>
            </a:r>
            <a:r>
              <a:rPr lang="en-US" dirty="0" smtClean="0">
                <a:solidFill>
                  <a:srgbClr val="0070C0"/>
                </a:solidFill>
              </a:rPr>
              <a:t>the data transmissions in their cluster</a:t>
            </a:r>
            <a:r>
              <a:rPr lang="en-US" dirty="0" smtClean="0"/>
              <a:t>. </a:t>
            </a:r>
            <a:endParaRPr lang="en-US" dirty="0" smtClean="0"/>
          </a:p>
          <a:p>
            <a:pPr lvl="1" algn="just"/>
            <a:r>
              <a:rPr lang="en-US" dirty="0" smtClean="0"/>
              <a:t>The cluster head </a:t>
            </a:r>
            <a:r>
              <a:rPr lang="en-US" dirty="0" smtClean="0"/>
              <a:t>node sets up a TDMA schedule and transmits this </a:t>
            </a:r>
            <a:r>
              <a:rPr lang="en-US" dirty="0" smtClean="0"/>
              <a:t>schedule to </a:t>
            </a:r>
            <a:r>
              <a:rPr lang="en-US" dirty="0" smtClean="0"/>
              <a:t>the nodes in the cluster. </a:t>
            </a:r>
            <a:endParaRPr lang="en-US" dirty="0" smtClean="0"/>
          </a:p>
          <a:p>
            <a:pPr algn="just"/>
            <a:r>
              <a:rPr lang="en-US" dirty="0" smtClean="0"/>
              <a:t>This </a:t>
            </a:r>
            <a:r>
              <a:rPr lang="en-US" dirty="0" smtClean="0"/>
              <a:t>ensures that there are no </a:t>
            </a:r>
            <a:r>
              <a:rPr lang="en-US" dirty="0" smtClean="0"/>
              <a:t>collisions among </a:t>
            </a:r>
            <a:r>
              <a:rPr lang="en-US" dirty="0" smtClean="0"/>
              <a:t>data messages and also allows the radio </a:t>
            </a:r>
            <a:r>
              <a:rPr lang="en-US" dirty="0" smtClean="0"/>
              <a:t>components of </a:t>
            </a:r>
            <a:r>
              <a:rPr lang="en-US" dirty="0" smtClean="0"/>
              <a:t>each non-cluster head node to be turned off at all </a:t>
            </a:r>
            <a:r>
              <a:rPr lang="en-US" dirty="0" smtClean="0"/>
              <a:t>times except </a:t>
            </a:r>
            <a:r>
              <a:rPr lang="en-US" dirty="0" smtClean="0"/>
              <a:t>during their transmit time, thus reducing the energy </a:t>
            </a:r>
            <a:r>
              <a:rPr lang="en-US" dirty="0" smtClean="0"/>
              <a:t>consumed by </a:t>
            </a:r>
            <a:r>
              <a:rPr lang="en-US" dirty="0" smtClean="0"/>
              <a:t>the individual sensors. </a:t>
            </a:r>
            <a:endParaRPr lang="en-US" dirty="0" smtClean="0"/>
          </a:p>
          <a:p>
            <a:pPr lvl="1" algn="just"/>
            <a:r>
              <a:rPr lang="en-US" dirty="0" smtClean="0"/>
              <a:t>After </a:t>
            </a:r>
            <a:r>
              <a:rPr lang="en-US" dirty="0" smtClean="0"/>
              <a:t>the TDMA schedule </a:t>
            </a:r>
            <a:r>
              <a:rPr lang="en-US" dirty="0" smtClean="0"/>
              <a:t>is known </a:t>
            </a:r>
            <a:r>
              <a:rPr lang="en-US" dirty="0" smtClean="0"/>
              <a:t>by all nodes in the cluster, the set-up phase is </a:t>
            </a:r>
            <a:r>
              <a:rPr lang="en-US" dirty="0" smtClean="0"/>
              <a:t>complete and </a:t>
            </a:r>
            <a:r>
              <a:rPr lang="en-US" dirty="0" smtClean="0"/>
              <a:t>the steady-state operation (data transmission) can begin.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B. Cluster Formation Algorithm in LEACH</a:t>
            </a:r>
            <a:endParaRPr lang="en-US" dirty="0"/>
          </a:p>
        </p:txBody>
      </p:sp>
      <p:sp>
        <p:nvSpPr>
          <p:cNvPr id="3" name="Content Placeholder 2"/>
          <p:cNvSpPr>
            <a:spLocks noGrp="1"/>
          </p:cNvSpPr>
          <p:nvPr>
            <p:ph idx="1"/>
          </p:nvPr>
        </p:nvSpPr>
        <p:spPr/>
        <p:txBody>
          <a:bodyPr>
            <a:normAutofit/>
          </a:bodyPr>
          <a:lstStyle/>
          <a:p>
            <a:r>
              <a:rPr lang="en-US" sz="2000" dirty="0" smtClean="0"/>
              <a:t>Fig. 3. Dynamic cluster formation during two different rounds of LEACH. </a:t>
            </a:r>
            <a:r>
              <a:rPr lang="en-US" sz="2000" dirty="0" smtClean="0"/>
              <a:t>All nodes </a:t>
            </a:r>
            <a:r>
              <a:rPr lang="en-US" sz="2000" dirty="0" smtClean="0"/>
              <a:t>marked with a given symbol belong to the same cluster, and the </a:t>
            </a:r>
            <a:r>
              <a:rPr lang="en-US" sz="2000" dirty="0" smtClean="0"/>
              <a:t>cluster head </a:t>
            </a:r>
            <a:r>
              <a:rPr lang="en-US" sz="2000" dirty="0" smtClean="0"/>
              <a:t>nodes are marked with </a:t>
            </a:r>
            <a:r>
              <a:rPr lang="en-US" sz="2800" dirty="0" smtClean="0"/>
              <a:t>.</a:t>
            </a:r>
            <a:endParaRPr lang="en-US" sz="2800" dirty="0"/>
          </a:p>
        </p:txBody>
      </p:sp>
      <p:pic>
        <p:nvPicPr>
          <p:cNvPr id="5122" name="Picture 2"/>
          <p:cNvPicPr>
            <a:picLocks noChangeAspect="1" noChangeArrowheads="1"/>
          </p:cNvPicPr>
          <p:nvPr/>
        </p:nvPicPr>
        <p:blipFill>
          <a:blip r:embed="rId2"/>
          <a:srcRect/>
          <a:stretch>
            <a:fillRect/>
          </a:stretch>
        </p:blipFill>
        <p:spPr bwMode="auto">
          <a:xfrm>
            <a:off x="4800600" y="2743200"/>
            <a:ext cx="4198795" cy="3309937"/>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228600" y="2895600"/>
            <a:ext cx="4176712" cy="331256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 Steady-State </a:t>
            </a:r>
            <a:r>
              <a:rPr lang="en-US" i="1" dirty="0" smtClean="0"/>
              <a:t>Phase</a:t>
            </a:r>
            <a:r>
              <a:rPr lang="en-US" i="1" dirty="0" smtClean="0"/>
              <a:t> in LEACH</a:t>
            </a:r>
            <a:endParaRPr lang="en-US" dirty="0"/>
          </a:p>
        </p:txBody>
      </p:sp>
      <p:sp>
        <p:nvSpPr>
          <p:cNvPr id="3" name="Content Placeholder 2"/>
          <p:cNvSpPr>
            <a:spLocks noGrp="1"/>
          </p:cNvSpPr>
          <p:nvPr>
            <p:ph idx="1"/>
          </p:nvPr>
        </p:nvSpPr>
        <p:spPr>
          <a:xfrm>
            <a:off x="457200" y="1600201"/>
            <a:ext cx="8229600" cy="3733800"/>
          </a:xfrm>
        </p:spPr>
        <p:txBody>
          <a:bodyPr>
            <a:normAutofit fontScale="70000" lnSpcReduction="20000"/>
          </a:bodyPr>
          <a:lstStyle/>
          <a:p>
            <a:r>
              <a:rPr lang="en-US" dirty="0" smtClean="0"/>
              <a:t>The steady-state operation is </a:t>
            </a:r>
            <a:endParaRPr lang="en-US" dirty="0" smtClean="0"/>
          </a:p>
          <a:p>
            <a:pPr lvl="1"/>
            <a:r>
              <a:rPr lang="en-US" dirty="0" smtClean="0"/>
              <a:t>broken </a:t>
            </a:r>
            <a:r>
              <a:rPr lang="en-US" dirty="0" smtClean="0"/>
              <a:t>into frames, where </a:t>
            </a:r>
            <a:r>
              <a:rPr lang="en-US" dirty="0" smtClean="0"/>
              <a:t>nodes send </a:t>
            </a:r>
            <a:r>
              <a:rPr lang="en-US" dirty="0" smtClean="0"/>
              <a:t>their data to the cluster head at most once per frame </a:t>
            </a:r>
            <a:r>
              <a:rPr lang="en-US" dirty="0" smtClean="0"/>
              <a:t>during their </a:t>
            </a:r>
            <a:r>
              <a:rPr lang="en-US" dirty="0" smtClean="0"/>
              <a:t>allocated transmission slot. </a:t>
            </a:r>
            <a:endParaRPr lang="en-US" dirty="0" smtClean="0"/>
          </a:p>
          <a:p>
            <a:pPr lvl="1"/>
            <a:r>
              <a:rPr lang="en-US" dirty="0" smtClean="0"/>
              <a:t>The </a:t>
            </a:r>
            <a:r>
              <a:rPr lang="en-US" dirty="0" smtClean="0"/>
              <a:t>duration of each slot </a:t>
            </a:r>
            <a:r>
              <a:rPr lang="en-US" dirty="0" smtClean="0"/>
              <a:t>in which </a:t>
            </a:r>
            <a:r>
              <a:rPr lang="en-US" dirty="0" smtClean="0"/>
              <a:t>a node transmits data is constant, so the time to send </a:t>
            </a:r>
            <a:r>
              <a:rPr lang="en-US" dirty="0" smtClean="0"/>
              <a:t>a</a:t>
            </a:r>
            <a:r>
              <a:rPr lang="en-US" dirty="0" smtClean="0"/>
              <a:t> frame of data depends on the number of nodes in the cluster.</a:t>
            </a:r>
          </a:p>
          <a:p>
            <a:r>
              <a:rPr lang="en-US" dirty="0" smtClean="0"/>
              <a:t>Fig. 4 shows the time line for one round of LEACH. We </a:t>
            </a:r>
            <a:r>
              <a:rPr lang="en-US" dirty="0" smtClean="0"/>
              <a:t>assume that </a:t>
            </a:r>
            <a:r>
              <a:rPr lang="en-US" dirty="0" smtClean="0"/>
              <a:t>the </a:t>
            </a:r>
            <a:r>
              <a:rPr lang="en-US" dirty="0" smtClean="0">
                <a:solidFill>
                  <a:srgbClr val="0070C0"/>
                </a:solidFill>
              </a:rPr>
              <a:t>nodes are all time synchronized and start the </a:t>
            </a:r>
            <a:r>
              <a:rPr lang="en-US" dirty="0" smtClean="0">
                <a:solidFill>
                  <a:srgbClr val="0070C0"/>
                </a:solidFill>
              </a:rPr>
              <a:t>set-up phase </a:t>
            </a:r>
            <a:r>
              <a:rPr lang="en-US" dirty="0" smtClean="0">
                <a:solidFill>
                  <a:srgbClr val="0070C0"/>
                </a:solidFill>
              </a:rPr>
              <a:t>at the same time. </a:t>
            </a:r>
            <a:endParaRPr lang="en-US" dirty="0" smtClean="0">
              <a:solidFill>
                <a:srgbClr val="0070C0"/>
              </a:solidFill>
            </a:endParaRPr>
          </a:p>
          <a:p>
            <a:r>
              <a:rPr lang="en-US" dirty="0" smtClean="0"/>
              <a:t>This </a:t>
            </a:r>
            <a:r>
              <a:rPr lang="en-US" dirty="0" smtClean="0"/>
              <a:t>could be achieved, for example, </a:t>
            </a:r>
            <a:r>
              <a:rPr lang="en-US" dirty="0" smtClean="0"/>
              <a:t>by having </a:t>
            </a:r>
            <a:r>
              <a:rPr lang="en-US" dirty="0" smtClean="0"/>
              <a:t>the BS send out synchronization pulses to the nodes.</a:t>
            </a:r>
            <a:endParaRPr lang="en-US" dirty="0"/>
          </a:p>
        </p:txBody>
      </p:sp>
      <p:sp>
        <p:nvSpPr>
          <p:cNvPr id="4" name="TextBox 3"/>
          <p:cNvSpPr txBox="1"/>
          <p:nvPr/>
        </p:nvSpPr>
        <p:spPr>
          <a:xfrm>
            <a:off x="457200" y="6019800"/>
            <a:ext cx="7597464" cy="923330"/>
          </a:xfrm>
          <a:prstGeom prst="rect">
            <a:avLst/>
          </a:prstGeom>
          <a:noFill/>
        </p:spPr>
        <p:txBody>
          <a:bodyPr wrap="none" rtlCol="0">
            <a:spAutoFit/>
          </a:bodyPr>
          <a:lstStyle/>
          <a:p>
            <a:r>
              <a:rPr lang="en-US" dirty="0" smtClean="0"/>
              <a:t>Fig. 4. Time line showing LEACH operation. Data transmissions are explicitly</a:t>
            </a:r>
          </a:p>
          <a:p>
            <a:r>
              <a:rPr lang="en-US" dirty="0" smtClean="0"/>
              <a:t>scheduled to avoid collisions and increase the amount of time each non-cluster</a:t>
            </a:r>
          </a:p>
          <a:p>
            <a:r>
              <a:rPr lang="en-US" dirty="0" smtClean="0"/>
              <a:t>head node can remain in the sleep state.</a:t>
            </a:r>
            <a:endParaRPr lang="en-US" dirty="0"/>
          </a:p>
        </p:txBody>
      </p:sp>
      <p:pic>
        <p:nvPicPr>
          <p:cNvPr id="6146" name="Picture 2"/>
          <p:cNvPicPr>
            <a:picLocks noChangeAspect="1" noChangeArrowheads="1"/>
          </p:cNvPicPr>
          <p:nvPr/>
        </p:nvPicPr>
        <p:blipFill>
          <a:blip r:embed="rId2"/>
          <a:srcRect/>
          <a:stretch>
            <a:fillRect/>
          </a:stretch>
        </p:blipFill>
        <p:spPr bwMode="auto">
          <a:xfrm>
            <a:off x="2205038" y="5229225"/>
            <a:ext cx="4733925" cy="79057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 Steady-State Phase in LEACH</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To reduce energy dissipation, </a:t>
            </a:r>
            <a:endParaRPr lang="en-US" dirty="0" smtClean="0"/>
          </a:p>
          <a:p>
            <a:pPr lvl="1"/>
            <a:r>
              <a:rPr lang="en-US" dirty="0" smtClean="0"/>
              <a:t>each </a:t>
            </a:r>
            <a:r>
              <a:rPr lang="en-US" dirty="0" smtClean="0"/>
              <a:t>non-cluster head </a:t>
            </a:r>
            <a:r>
              <a:rPr lang="en-US" dirty="0" smtClean="0"/>
              <a:t>node </a:t>
            </a:r>
            <a:r>
              <a:rPr lang="en-US" dirty="0" smtClean="0">
                <a:solidFill>
                  <a:srgbClr val="0070C0"/>
                </a:solidFill>
              </a:rPr>
              <a:t>uses </a:t>
            </a:r>
            <a:r>
              <a:rPr lang="en-US" dirty="0" smtClean="0">
                <a:solidFill>
                  <a:srgbClr val="0070C0"/>
                </a:solidFill>
              </a:rPr>
              <a:t>power control to set the amount of transmit power</a:t>
            </a:r>
            <a:r>
              <a:rPr lang="en-US" dirty="0" smtClean="0"/>
              <a:t> </a:t>
            </a:r>
            <a:r>
              <a:rPr lang="en-US" dirty="0" smtClean="0"/>
              <a:t>based on </a:t>
            </a:r>
            <a:r>
              <a:rPr lang="en-US" dirty="0" smtClean="0"/>
              <a:t>the received strength of the cluster head advertisement</a:t>
            </a:r>
            <a:r>
              <a:rPr lang="en-US" dirty="0" smtClean="0"/>
              <a:t>.</a:t>
            </a:r>
            <a:endParaRPr lang="en-US" dirty="0" smtClean="0"/>
          </a:p>
          <a:p>
            <a:pPr lvl="1"/>
            <a:r>
              <a:rPr lang="en-US" dirty="0" smtClean="0"/>
              <a:t>Furthermore, the radio of each non-cluster head node is </a:t>
            </a:r>
            <a:r>
              <a:rPr lang="en-US" dirty="0" smtClean="0"/>
              <a:t>turned off </a:t>
            </a:r>
            <a:r>
              <a:rPr lang="en-US" dirty="0" smtClean="0"/>
              <a:t>until its allocated transmission time. </a:t>
            </a:r>
            <a:endParaRPr lang="en-US" dirty="0" smtClean="0"/>
          </a:p>
          <a:p>
            <a:r>
              <a:rPr lang="en-US" dirty="0" smtClean="0"/>
              <a:t>Since </a:t>
            </a:r>
            <a:r>
              <a:rPr lang="en-US" dirty="0" smtClean="0"/>
              <a:t>we optimize </a:t>
            </a:r>
            <a:r>
              <a:rPr lang="en-US" dirty="0" smtClean="0"/>
              <a:t>our design </a:t>
            </a:r>
            <a:r>
              <a:rPr lang="en-US" dirty="0" smtClean="0"/>
              <a:t>for the situation when all the nodes have data to send </a:t>
            </a:r>
            <a:r>
              <a:rPr lang="en-US" dirty="0" smtClean="0"/>
              <a:t>to the </a:t>
            </a:r>
            <a:r>
              <a:rPr lang="en-US" dirty="0" smtClean="0"/>
              <a:t>cluster head, using a TDMA schedule is an efficient use </a:t>
            </a:r>
            <a:r>
              <a:rPr lang="en-US" dirty="0" smtClean="0"/>
              <a:t>of bandwidth </a:t>
            </a:r>
            <a:r>
              <a:rPr lang="en-US" dirty="0" smtClean="0"/>
              <a:t>and represents a low-latency and </a:t>
            </a:r>
            <a:r>
              <a:rPr lang="en-US" dirty="0" smtClean="0"/>
              <a:t>energy-efficient approach</a:t>
            </a:r>
            <a:r>
              <a:rPr lang="en-US" dirty="0" smtClean="0"/>
              <a:t>.</a:t>
            </a:r>
          </a:p>
          <a:p>
            <a:r>
              <a:rPr lang="en-US" dirty="0" smtClean="0"/>
              <a:t>The cluster head must be awake to receive all the data from </a:t>
            </a:r>
            <a:r>
              <a:rPr lang="en-US" dirty="0" smtClean="0"/>
              <a:t>the nodes </a:t>
            </a:r>
            <a:r>
              <a:rPr lang="en-US" dirty="0" smtClean="0"/>
              <a:t>in the cluster. </a:t>
            </a:r>
            <a:endParaRPr lang="en-US" dirty="0" smtClean="0"/>
          </a:p>
          <a:p>
            <a:pPr lvl="1"/>
            <a:r>
              <a:rPr lang="en-US" dirty="0" smtClean="0"/>
              <a:t>Once </a:t>
            </a:r>
            <a:r>
              <a:rPr lang="en-US" dirty="0" smtClean="0"/>
              <a:t>the cluster head receives all the </a:t>
            </a:r>
            <a:r>
              <a:rPr lang="en-US" dirty="0" smtClean="0"/>
              <a:t>data, it </a:t>
            </a:r>
            <a:r>
              <a:rPr lang="en-US" dirty="0" smtClean="0"/>
              <a:t>performs data aggregation to enhance the common signal </a:t>
            </a:r>
            <a:r>
              <a:rPr lang="en-US" dirty="0" smtClean="0"/>
              <a:t>and reduce </a:t>
            </a:r>
            <a:r>
              <a:rPr lang="en-US" dirty="0" smtClean="0"/>
              <a:t>the uncorrelated noise among the signals. In our </a:t>
            </a:r>
            <a:r>
              <a:rPr lang="en-US" dirty="0" smtClean="0"/>
              <a:t>analysis, we </a:t>
            </a:r>
            <a:r>
              <a:rPr lang="en-US" dirty="0" smtClean="0"/>
              <a:t>assume perfect correlation such that all individual </a:t>
            </a:r>
            <a:r>
              <a:rPr lang="en-US" dirty="0" smtClean="0"/>
              <a:t>signals can </a:t>
            </a:r>
            <a:r>
              <a:rPr lang="en-US" dirty="0" smtClean="0"/>
              <a:t>be combined into a single representative signal. </a:t>
            </a:r>
            <a:endParaRPr lang="en-US" dirty="0" smtClean="0"/>
          </a:p>
          <a:p>
            <a:pPr lvl="1"/>
            <a:r>
              <a:rPr lang="en-US" dirty="0" smtClean="0"/>
              <a:t>The resultant </a:t>
            </a:r>
            <a:r>
              <a:rPr lang="en-US" dirty="0" smtClean="0"/>
              <a:t>data are sent from the cluster head to the BS. Since </a:t>
            </a:r>
            <a:r>
              <a:rPr lang="en-US" dirty="0" smtClean="0"/>
              <a:t>the BS </a:t>
            </a:r>
            <a:r>
              <a:rPr lang="en-US" dirty="0" smtClean="0"/>
              <a:t>may be far away and the data messages are large, this is </a:t>
            </a:r>
            <a:r>
              <a:rPr lang="en-US" dirty="0" smtClean="0"/>
              <a:t>a high-energy </a:t>
            </a:r>
            <a:r>
              <a:rPr lang="en-US" dirty="0" smtClean="0"/>
              <a:t>transmission.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 Steady-State Phase in LEACH</a:t>
            </a:r>
            <a:endParaRPr lang="en-US" dirty="0"/>
          </a:p>
        </p:txBody>
      </p:sp>
      <p:sp>
        <p:nvSpPr>
          <p:cNvPr id="3" name="Content Placeholder 2"/>
          <p:cNvSpPr>
            <a:spLocks noGrp="1"/>
          </p:cNvSpPr>
          <p:nvPr>
            <p:ph idx="1"/>
          </p:nvPr>
        </p:nvSpPr>
        <p:spPr>
          <a:xfrm>
            <a:off x="457200" y="1600200"/>
            <a:ext cx="8229600" cy="4953000"/>
          </a:xfrm>
        </p:spPr>
        <p:txBody>
          <a:bodyPr>
            <a:normAutofit fontScale="62500" lnSpcReduction="20000"/>
          </a:bodyPr>
          <a:lstStyle/>
          <a:p>
            <a:pPr algn="just"/>
            <a:r>
              <a:rPr lang="en-US" dirty="0" smtClean="0">
                <a:solidFill>
                  <a:srgbClr val="0070C0"/>
                </a:solidFill>
              </a:rPr>
              <a:t>The preceding discussion describes communication </a:t>
            </a:r>
            <a:r>
              <a:rPr lang="en-US" dirty="0" smtClean="0">
                <a:solidFill>
                  <a:srgbClr val="0070C0"/>
                </a:solidFill>
              </a:rPr>
              <a:t>within a </a:t>
            </a:r>
            <a:r>
              <a:rPr lang="en-US" dirty="0" smtClean="0">
                <a:solidFill>
                  <a:srgbClr val="0070C0"/>
                </a:solidFill>
              </a:rPr>
              <a:t>cluster, </a:t>
            </a:r>
            <a:r>
              <a:rPr lang="en-US" dirty="0" smtClean="0"/>
              <a:t>where the MAC and routing protocols are </a:t>
            </a:r>
            <a:r>
              <a:rPr lang="en-US" dirty="0" smtClean="0"/>
              <a:t>designed to </a:t>
            </a:r>
            <a:r>
              <a:rPr lang="en-US" dirty="0" smtClean="0"/>
              <a:t>ensure low energy dissipation in the nodes and no </a:t>
            </a:r>
            <a:r>
              <a:rPr lang="en-US" dirty="0" smtClean="0"/>
              <a:t>collisions of </a:t>
            </a:r>
            <a:r>
              <a:rPr lang="en-US" dirty="0" smtClean="0"/>
              <a:t>data messages within a cluster. However, radio is </a:t>
            </a:r>
            <a:r>
              <a:rPr lang="en-US" dirty="0" smtClean="0"/>
              <a:t>inherently a </a:t>
            </a:r>
            <a:r>
              <a:rPr lang="en-US" dirty="0" smtClean="0"/>
              <a:t>broadcast medium. </a:t>
            </a:r>
            <a:endParaRPr lang="en-US" dirty="0" smtClean="0"/>
          </a:p>
          <a:p>
            <a:pPr lvl="1" algn="just"/>
            <a:r>
              <a:rPr lang="en-US" dirty="0" smtClean="0"/>
              <a:t>As </a:t>
            </a:r>
            <a:r>
              <a:rPr lang="en-US" dirty="0" smtClean="0"/>
              <a:t>such, transmission in one cluster </a:t>
            </a:r>
            <a:r>
              <a:rPr lang="en-US" dirty="0" smtClean="0"/>
              <a:t>will affect </a:t>
            </a:r>
            <a:r>
              <a:rPr lang="en-US" dirty="0" smtClean="0"/>
              <a:t>(and often degrade) communication in a nearby cluster.</a:t>
            </a:r>
          </a:p>
          <a:p>
            <a:pPr algn="just"/>
            <a:r>
              <a:rPr lang="en-US" dirty="0" smtClean="0"/>
              <a:t>To reduce inter-cluster interference, </a:t>
            </a:r>
            <a:r>
              <a:rPr lang="en-US" dirty="0" smtClean="0">
                <a:solidFill>
                  <a:srgbClr val="0070C0"/>
                </a:solidFill>
              </a:rPr>
              <a:t>each cluster in </a:t>
            </a:r>
            <a:r>
              <a:rPr lang="en-US" dirty="0" smtClean="0">
                <a:solidFill>
                  <a:srgbClr val="0070C0"/>
                </a:solidFill>
              </a:rPr>
              <a:t>LEACH communicates </a:t>
            </a:r>
            <a:r>
              <a:rPr lang="en-US" dirty="0" smtClean="0">
                <a:solidFill>
                  <a:srgbClr val="0070C0"/>
                </a:solidFill>
              </a:rPr>
              <a:t>using </a:t>
            </a:r>
            <a:r>
              <a:rPr lang="en-US" dirty="0" smtClean="0"/>
              <a:t>direct-sequence spread spectrum (</a:t>
            </a:r>
            <a:r>
              <a:rPr lang="en-US" dirty="0" smtClean="0">
                <a:solidFill>
                  <a:srgbClr val="0070C0"/>
                </a:solidFill>
              </a:rPr>
              <a:t>DSSS</a:t>
            </a:r>
            <a:r>
              <a:rPr lang="en-US" dirty="0" smtClean="0"/>
              <a:t>).</a:t>
            </a:r>
          </a:p>
          <a:p>
            <a:pPr lvl="1" algn="just"/>
            <a:r>
              <a:rPr lang="en-US" dirty="0" smtClean="0"/>
              <a:t>Each cluster uses a unique spreading code; all the nodes </a:t>
            </a:r>
            <a:r>
              <a:rPr lang="en-US" dirty="0" smtClean="0"/>
              <a:t>in the </a:t>
            </a:r>
            <a:r>
              <a:rPr lang="en-US" dirty="0" smtClean="0"/>
              <a:t>cluster transmit their data to the cluster head using </a:t>
            </a:r>
            <a:r>
              <a:rPr lang="en-US" dirty="0" smtClean="0"/>
              <a:t>this spreading </a:t>
            </a:r>
            <a:r>
              <a:rPr lang="en-US" dirty="0" smtClean="0"/>
              <a:t>code and the cluster head filters all received </a:t>
            </a:r>
            <a:r>
              <a:rPr lang="en-US" dirty="0" smtClean="0"/>
              <a:t>energy using </a:t>
            </a:r>
            <a:r>
              <a:rPr lang="en-US" dirty="0" smtClean="0"/>
              <a:t>this spreading code. This is known as </a:t>
            </a:r>
            <a:r>
              <a:rPr lang="en-US" i="1" dirty="0" smtClean="0"/>
              <a:t>transmitter-based code </a:t>
            </a:r>
            <a:r>
              <a:rPr lang="en-US" i="1" dirty="0" smtClean="0"/>
              <a:t>assignment [12], since all transmitters within the </a:t>
            </a:r>
            <a:r>
              <a:rPr lang="en-US" i="1" dirty="0" smtClean="0"/>
              <a:t>cluster </a:t>
            </a:r>
            <a:r>
              <a:rPr lang="en-US" dirty="0" smtClean="0"/>
              <a:t>use </a:t>
            </a:r>
            <a:r>
              <a:rPr lang="en-US" dirty="0" smtClean="0"/>
              <a:t>the same code. </a:t>
            </a:r>
            <a:endParaRPr lang="en-US" dirty="0" smtClean="0"/>
          </a:p>
          <a:p>
            <a:pPr lvl="1" algn="just"/>
            <a:r>
              <a:rPr lang="en-US" dirty="0" smtClean="0"/>
              <a:t>The </a:t>
            </a:r>
            <a:r>
              <a:rPr lang="en-US" dirty="0" smtClean="0"/>
              <a:t>first cluster head to advertise its </a:t>
            </a:r>
            <a:r>
              <a:rPr lang="en-US" dirty="0" smtClean="0"/>
              <a:t>position is </a:t>
            </a:r>
            <a:r>
              <a:rPr lang="en-US" dirty="0" smtClean="0"/>
              <a:t>assigned the first code on a predefined list, the second </a:t>
            </a:r>
            <a:r>
              <a:rPr lang="en-US" dirty="0" smtClean="0"/>
              <a:t>cluster head </a:t>
            </a:r>
            <a:r>
              <a:rPr lang="en-US" dirty="0" smtClean="0"/>
              <a:t>to advertise its position is assigned the second code, </a:t>
            </a:r>
            <a:r>
              <a:rPr lang="en-US" dirty="0" smtClean="0"/>
              <a:t>and so </a:t>
            </a:r>
            <a:r>
              <a:rPr lang="en-US" dirty="0" smtClean="0"/>
              <a:t>on</a:t>
            </a:r>
            <a:r>
              <a:rPr lang="en-US" dirty="0" smtClean="0"/>
              <a:t>.</a:t>
            </a:r>
          </a:p>
          <a:p>
            <a:pPr lvl="1" algn="just"/>
            <a:r>
              <a:rPr lang="en-US" dirty="0" smtClean="0"/>
              <a:t>With </a:t>
            </a:r>
            <a:r>
              <a:rPr lang="en-US" dirty="0" smtClean="0"/>
              <a:t>enough spreading, neighboring clusters’ </a:t>
            </a:r>
            <a:r>
              <a:rPr lang="en-US" dirty="0" smtClean="0"/>
              <a:t>radio signals </a:t>
            </a:r>
            <a:r>
              <a:rPr lang="en-US" dirty="0" smtClean="0"/>
              <a:t>will be filtered out as noise during </a:t>
            </a:r>
            <a:r>
              <a:rPr lang="en-US" dirty="0" err="1" smtClean="0"/>
              <a:t>decorrelation</a:t>
            </a:r>
            <a:r>
              <a:rPr lang="en-US" dirty="0" smtClean="0"/>
              <a:t> and </a:t>
            </a:r>
            <a:r>
              <a:rPr lang="en-US" dirty="0" smtClean="0"/>
              <a:t>not corrupt </a:t>
            </a:r>
            <a:r>
              <a:rPr lang="en-US" dirty="0" smtClean="0"/>
              <a:t>the transmission from nodes in the cluster. To </a:t>
            </a:r>
            <a:r>
              <a:rPr lang="en-US" dirty="0" smtClean="0"/>
              <a:t>reduce the </a:t>
            </a:r>
            <a:r>
              <a:rPr lang="en-US" dirty="0" smtClean="0"/>
              <a:t>possibility of interfering with nearby clusters and reduce </a:t>
            </a:r>
            <a:r>
              <a:rPr lang="en-US" dirty="0" smtClean="0"/>
              <a:t>its own </a:t>
            </a:r>
            <a:r>
              <a:rPr lang="en-US" dirty="0" smtClean="0"/>
              <a:t>energy dissipation, each node adjusts its transmit power.</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 Steady-State Phase in LEACH</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Therefore, there will be few overlapping transmissions </a:t>
            </a:r>
            <a:r>
              <a:rPr lang="en-US" dirty="0" smtClean="0"/>
              <a:t>and little </a:t>
            </a:r>
            <a:r>
              <a:rPr lang="en-US" dirty="0" smtClean="0"/>
              <a:t>spreading of the data is actually needed to ensure a </a:t>
            </a:r>
            <a:r>
              <a:rPr lang="en-US" dirty="0" smtClean="0"/>
              <a:t>low probability </a:t>
            </a:r>
            <a:r>
              <a:rPr lang="en-US" dirty="0" smtClean="0"/>
              <a:t>of collision.</a:t>
            </a:r>
          </a:p>
          <a:p>
            <a:r>
              <a:rPr lang="en-US" dirty="0" smtClean="0"/>
              <a:t>Data is sent from the cluster head nodes to the BS using </a:t>
            </a:r>
            <a:r>
              <a:rPr lang="en-US" dirty="0" smtClean="0"/>
              <a:t>a fixed </a:t>
            </a:r>
            <a:r>
              <a:rPr lang="en-US" dirty="0" smtClean="0"/>
              <a:t>spreading code and CSMA. </a:t>
            </a:r>
            <a:endParaRPr lang="en-US" dirty="0" smtClean="0"/>
          </a:p>
          <a:p>
            <a:pPr lvl="1"/>
            <a:r>
              <a:rPr lang="en-US" dirty="0" smtClean="0"/>
              <a:t>When </a:t>
            </a:r>
            <a:r>
              <a:rPr lang="en-US" dirty="0" smtClean="0"/>
              <a:t>a cluster head has </a:t>
            </a:r>
            <a:r>
              <a:rPr lang="en-US" dirty="0" smtClean="0"/>
              <a:t>data to </a:t>
            </a:r>
            <a:r>
              <a:rPr lang="en-US" dirty="0" smtClean="0"/>
              <a:t>send (at the end of its frame), it must sense the channel </a:t>
            </a:r>
            <a:r>
              <a:rPr lang="en-US" dirty="0" smtClean="0"/>
              <a:t>to see </a:t>
            </a:r>
            <a:r>
              <a:rPr lang="en-US" dirty="0" smtClean="0"/>
              <a:t>if anyone else is transmitting using the BS spreading code.</a:t>
            </a:r>
          </a:p>
          <a:p>
            <a:pPr lvl="1"/>
            <a:r>
              <a:rPr lang="en-US" dirty="0" smtClean="0"/>
              <a:t>If so, the cluster head waits to transmit the data. Otherwise, </a:t>
            </a:r>
            <a:r>
              <a:rPr lang="en-US" dirty="0" smtClean="0"/>
              <a:t>the cluster </a:t>
            </a:r>
            <a:r>
              <a:rPr lang="en-US" dirty="0" smtClean="0"/>
              <a:t>head sends the data using the BS spreading code.</a:t>
            </a:r>
          </a:p>
          <a:p>
            <a:r>
              <a:rPr lang="en-US" dirty="0" smtClean="0"/>
              <a:t>Other channelization techniques, such as having each </a:t>
            </a:r>
            <a:r>
              <a:rPr lang="en-US" dirty="0" smtClean="0"/>
              <a:t>cluster use </a:t>
            </a:r>
            <a:r>
              <a:rPr lang="en-US" dirty="0" smtClean="0"/>
              <a:t>a different frequency band (e.g., FDMA), are possible. </a:t>
            </a:r>
            <a:endParaRPr lang="en-US" dirty="0" smtClean="0"/>
          </a:p>
          <a:p>
            <a:pPr lvl="1"/>
            <a:r>
              <a:rPr lang="en-US" dirty="0" smtClean="0"/>
              <a:t>However, since </a:t>
            </a:r>
            <a:r>
              <a:rPr lang="en-US" dirty="0" smtClean="0"/>
              <a:t>the number of clusters in LEACH is not fixed, </a:t>
            </a:r>
            <a:r>
              <a:rPr lang="en-US" dirty="0" smtClean="0"/>
              <a:t>using DSSS </a:t>
            </a:r>
            <a:r>
              <a:rPr lang="en-US" dirty="0" smtClean="0"/>
              <a:t>ensures that all nodes will receive better </a:t>
            </a:r>
            <a:r>
              <a:rPr lang="en-US" dirty="0" smtClean="0"/>
              <a:t>communication channels </a:t>
            </a:r>
            <a:r>
              <a:rPr lang="en-US" dirty="0" smtClean="0"/>
              <a:t>when there are fewer clusters. It is much harder to </a:t>
            </a:r>
            <a:r>
              <a:rPr lang="en-US" dirty="0" smtClean="0"/>
              <a:t>dynamically assign </a:t>
            </a:r>
            <a:r>
              <a:rPr lang="en-US" dirty="0" smtClean="0"/>
              <a:t>frequency bands so that all the bandwidth </a:t>
            </a:r>
            <a:r>
              <a:rPr lang="en-US" dirty="0" smtClean="0"/>
              <a:t>is utilized </a:t>
            </a:r>
            <a:r>
              <a:rPr lang="en-US" dirty="0" smtClean="0"/>
              <a:t>in a fixed channelization scheme. </a:t>
            </a:r>
            <a:endParaRPr lang="en-US" dirty="0" smtClean="0"/>
          </a:p>
          <a:p>
            <a:pPr lvl="1"/>
            <a:r>
              <a:rPr lang="en-US" dirty="0" smtClean="0">
                <a:solidFill>
                  <a:srgbClr val="0070C0"/>
                </a:solidFill>
              </a:rPr>
              <a:t>drawback of </a:t>
            </a:r>
            <a:r>
              <a:rPr lang="en-US" dirty="0" smtClean="0">
                <a:solidFill>
                  <a:srgbClr val="0070C0"/>
                </a:solidFill>
              </a:rPr>
              <a:t>using DSSS </a:t>
            </a:r>
            <a:r>
              <a:rPr lang="en-US" dirty="0" smtClean="0"/>
              <a:t>is the </a:t>
            </a:r>
            <a:endParaRPr lang="en-US" dirty="0" smtClean="0"/>
          </a:p>
          <a:p>
            <a:pPr lvl="2" algn="just"/>
            <a:r>
              <a:rPr lang="en-US" dirty="0" smtClean="0">
                <a:solidFill>
                  <a:srgbClr val="00B050"/>
                </a:solidFill>
              </a:rPr>
              <a:t>need </a:t>
            </a:r>
            <a:r>
              <a:rPr lang="en-US" dirty="0" smtClean="0">
                <a:solidFill>
                  <a:srgbClr val="00B050"/>
                </a:solidFill>
              </a:rPr>
              <a:t>for tight timing </a:t>
            </a:r>
            <a:r>
              <a:rPr lang="en-US" dirty="0" smtClean="0">
                <a:solidFill>
                  <a:srgbClr val="00B050"/>
                </a:solidFill>
              </a:rPr>
              <a:t>synchronization, which </a:t>
            </a:r>
            <a:r>
              <a:rPr lang="en-US" dirty="0" smtClean="0">
                <a:solidFill>
                  <a:srgbClr val="00B050"/>
                </a:solidFill>
              </a:rPr>
              <a:t>may necessitate extra communication between the </a:t>
            </a:r>
            <a:r>
              <a:rPr lang="en-US" dirty="0" smtClean="0">
                <a:solidFill>
                  <a:srgbClr val="00B050"/>
                </a:solidFill>
              </a:rPr>
              <a:t>cluster head </a:t>
            </a:r>
            <a:r>
              <a:rPr lang="en-US" dirty="0" smtClean="0">
                <a:solidFill>
                  <a:srgbClr val="00B050"/>
                </a:solidFill>
              </a:rPr>
              <a:t>and the non-cluster head nodes</a:t>
            </a:r>
            <a:r>
              <a:rPr lang="en-US" dirty="0" smtClean="0"/>
              <a: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 LEACH-C: BS Cluster Formation</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While there are advantages to using LEACHs </a:t>
            </a:r>
            <a:r>
              <a:rPr lang="en-US" dirty="0" smtClean="0"/>
              <a:t>distributed cluster </a:t>
            </a:r>
            <a:r>
              <a:rPr lang="en-US" dirty="0" smtClean="0"/>
              <a:t>formation algorithm, </a:t>
            </a:r>
            <a:endParaRPr lang="en-US" dirty="0" smtClean="0"/>
          </a:p>
          <a:p>
            <a:pPr lvl="1" algn="just"/>
            <a:r>
              <a:rPr lang="en-US" dirty="0" smtClean="0"/>
              <a:t>this </a:t>
            </a:r>
            <a:r>
              <a:rPr lang="en-US" dirty="0" smtClean="0"/>
              <a:t>protocol offers no </a:t>
            </a:r>
            <a:r>
              <a:rPr lang="en-US" dirty="0" smtClean="0"/>
              <a:t>guarantee about </a:t>
            </a:r>
            <a:r>
              <a:rPr lang="en-US" dirty="0" smtClean="0"/>
              <a:t>the placement and/or number of cluster head nodes.</a:t>
            </a:r>
          </a:p>
          <a:p>
            <a:pPr algn="just"/>
            <a:r>
              <a:rPr lang="en-US" dirty="0" smtClean="0"/>
              <a:t>Since the clusters are adaptive, obtaining a poor </a:t>
            </a:r>
            <a:r>
              <a:rPr lang="en-US" dirty="0" smtClean="0"/>
              <a:t>clustering set-up </a:t>
            </a:r>
            <a:r>
              <a:rPr lang="en-US" dirty="0" smtClean="0"/>
              <a:t>during a given round will not greatly affect </a:t>
            </a:r>
            <a:r>
              <a:rPr lang="en-US" dirty="0" smtClean="0"/>
              <a:t>overall performance</a:t>
            </a:r>
            <a:r>
              <a:rPr lang="en-US" dirty="0" smtClean="0"/>
              <a:t>. </a:t>
            </a:r>
            <a:endParaRPr lang="en-US" dirty="0" smtClean="0"/>
          </a:p>
          <a:p>
            <a:pPr lvl="1" algn="just"/>
            <a:r>
              <a:rPr lang="en-US" dirty="0" smtClean="0"/>
              <a:t>However</a:t>
            </a:r>
            <a:r>
              <a:rPr lang="en-US" dirty="0" smtClean="0"/>
              <a:t>, using a central control algorithm </a:t>
            </a:r>
            <a:r>
              <a:rPr lang="en-US" dirty="0" smtClean="0"/>
              <a:t>to form </a:t>
            </a:r>
            <a:r>
              <a:rPr lang="en-US" dirty="0" smtClean="0"/>
              <a:t>the clusters may produce better clusters by </a:t>
            </a:r>
            <a:r>
              <a:rPr lang="en-US" dirty="0" smtClean="0"/>
              <a:t>dispersing the </a:t>
            </a:r>
            <a:r>
              <a:rPr lang="en-US" dirty="0" smtClean="0"/>
              <a:t>cluster head nodes throughout the network. </a:t>
            </a:r>
            <a:endParaRPr lang="en-US" dirty="0" smtClean="0"/>
          </a:p>
          <a:p>
            <a:pPr algn="just"/>
            <a:r>
              <a:rPr lang="en-US" dirty="0" smtClean="0"/>
              <a:t>This </a:t>
            </a:r>
            <a:r>
              <a:rPr lang="en-US" dirty="0" smtClean="0"/>
              <a:t>is </a:t>
            </a:r>
            <a:r>
              <a:rPr lang="en-US" dirty="0" smtClean="0"/>
              <a:t>the basis </a:t>
            </a:r>
            <a:r>
              <a:rPr lang="en-US" dirty="0" smtClean="0"/>
              <a:t>for LEACH-centralized (LEACH-C), a protocol </a:t>
            </a:r>
            <a:r>
              <a:rPr lang="en-US" dirty="0" smtClean="0"/>
              <a:t>that</a:t>
            </a:r>
          </a:p>
          <a:p>
            <a:pPr lvl="1" algn="just"/>
            <a:r>
              <a:rPr lang="en-US" dirty="0" smtClean="0">
                <a:solidFill>
                  <a:srgbClr val="00B050"/>
                </a:solidFill>
              </a:rPr>
              <a:t>uses a </a:t>
            </a:r>
            <a:r>
              <a:rPr lang="en-US" dirty="0" smtClean="0">
                <a:solidFill>
                  <a:srgbClr val="00B050"/>
                </a:solidFill>
              </a:rPr>
              <a:t>centralized clustering algorithm and the same </a:t>
            </a:r>
            <a:r>
              <a:rPr lang="en-US" dirty="0" smtClean="0">
                <a:solidFill>
                  <a:srgbClr val="00B050"/>
                </a:solidFill>
              </a:rPr>
              <a:t>steady-state protocol </a:t>
            </a:r>
            <a:r>
              <a:rPr lang="en-US" dirty="0" smtClean="0">
                <a:solidFill>
                  <a:srgbClr val="00B050"/>
                </a:solidFill>
              </a:rPr>
              <a:t>as LEACH.</a:t>
            </a:r>
            <a:endParaRPr lang="en-US" dirty="0">
              <a:solidFill>
                <a:srgbClr val="00B05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 LEACH-C: BS Cluster Formation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During the set-up phase of LEACH-C, </a:t>
            </a:r>
            <a:endParaRPr lang="en-US" dirty="0" smtClean="0"/>
          </a:p>
          <a:p>
            <a:pPr lvl="1"/>
            <a:r>
              <a:rPr lang="en-US" dirty="0" smtClean="0">
                <a:solidFill>
                  <a:srgbClr val="00B050"/>
                </a:solidFill>
              </a:rPr>
              <a:t>each </a:t>
            </a:r>
            <a:r>
              <a:rPr lang="en-US" dirty="0" smtClean="0">
                <a:solidFill>
                  <a:srgbClr val="00B050"/>
                </a:solidFill>
              </a:rPr>
              <a:t>node sends </a:t>
            </a:r>
            <a:r>
              <a:rPr lang="en-US" dirty="0" smtClean="0">
                <a:solidFill>
                  <a:srgbClr val="00B050"/>
                </a:solidFill>
              </a:rPr>
              <a:t>information about </a:t>
            </a:r>
            <a:r>
              <a:rPr lang="en-US" dirty="0" smtClean="0">
                <a:solidFill>
                  <a:srgbClr val="00B050"/>
                </a:solidFill>
              </a:rPr>
              <a:t>its current location (possibly determined </a:t>
            </a:r>
            <a:r>
              <a:rPr lang="en-US" dirty="0" smtClean="0">
                <a:solidFill>
                  <a:srgbClr val="00B050"/>
                </a:solidFill>
              </a:rPr>
              <a:t>using a </a:t>
            </a:r>
            <a:r>
              <a:rPr lang="en-US" dirty="0" smtClean="0">
                <a:solidFill>
                  <a:srgbClr val="00B050"/>
                </a:solidFill>
              </a:rPr>
              <a:t>GPS receiver) and energy level to the BS. </a:t>
            </a:r>
            <a:endParaRPr lang="en-US" dirty="0" smtClean="0">
              <a:solidFill>
                <a:srgbClr val="00B050"/>
              </a:solidFill>
            </a:endParaRPr>
          </a:p>
          <a:p>
            <a:pPr lvl="1"/>
            <a:r>
              <a:rPr lang="en-US" dirty="0" smtClean="0"/>
              <a:t>In </a:t>
            </a:r>
            <a:r>
              <a:rPr lang="en-US" dirty="0" smtClean="0"/>
              <a:t>addition to </a:t>
            </a:r>
            <a:r>
              <a:rPr lang="en-US" dirty="0" smtClean="0"/>
              <a:t>determining good </a:t>
            </a:r>
            <a:r>
              <a:rPr lang="en-US" dirty="0" smtClean="0"/>
              <a:t>clusters, </a:t>
            </a:r>
            <a:endParaRPr lang="en-US" dirty="0" smtClean="0"/>
          </a:p>
          <a:p>
            <a:pPr lvl="2"/>
            <a:r>
              <a:rPr lang="en-US" dirty="0" smtClean="0"/>
              <a:t>BS </a:t>
            </a:r>
            <a:r>
              <a:rPr lang="en-US" dirty="0" smtClean="0"/>
              <a:t>needs to ensure that the </a:t>
            </a:r>
            <a:r>
              <a:rPr lang="en-US" dirty="0" smtClean="0"/>
              <a:t>energy load </a:t>
            </a:r>
            <a:r>
              <a:rPr lang="en-US" dirty="0" smtClean="0"/>
              <a:t>is evenly distributed among all the nodes. </a:t>
            </a:r>
            <a:endParaRPr lang="en-US" dirty="0" smtClean="0"/>
          </a:p>
          <a:p>
            <a:r>
              <a:rPr lang="en-US" dirty="0" smtClean="0"/>
              <a:t>To </a:t>
            </a:r>
            <a:r>
              <a:rPr lang="en-US" dirty="0" smtClean="0"/>
              <a:t>do this, the </a:t>
            </a:r>
            <a:r>
              <a:rPr lang="en-US" dirty="0" smtClean="0"/>
              <a:t>BS computes </a:t>
            </a:r>
            <a:r>
              <a:rPr lang="en-US" dirty="0" smtClean="0"/>
              <a:t>the average node energy, and whichever nodes </a:t>
            </a:r>
            <a:r>
              <a:rPr lang="en-US" dirty="0" smtClean="0"/>
              <a:t>have energy </a:t>
            </a:r>
            <a:r>
              <a:rPr lang="en-US" dirty="0" smtClean="0"/>
              <a:t>below this average cannot be cluster heads for the </a:t>
            </a:r>
            <a:r>
              <a:rPr lang="en-US" dirty="0" smtClean="0"/>
              <a:t>current round</a:t>
            </a:r>
            <a:r>
              <a:rPr lang="en-US" dirty="0" smtClean="0"/>
              <a:t>. </a:t>
            </a:r>
            <a:endParaRPr lang="en-US" dirty="0" smtClean="0"/>
          </a:p>
          <a:p>
            <a:pPr algn="just"/>
            <a:r>
              <a:rPr lang="en-US" dirty="0" smtClean="0"/>
              <a:t>Using </a:t>
            </a:r>
            <a:r>
              <a:rPr lang="en-US" dirty="0" smtClean="0"/>
              <a:t>the remaining nodes as possible cluster heads, </a:t>
            </a:r>
            <a:r>
              <a:rPr lang="en-US" dirty="0" smtClean="0"/>
              <a:t>the BS </a:t>
            </a:r>
            <a:r>
              <a:rPr lang="en-US" dirty="0" smtClean="0"/>
              <a:t>finds clusters using the simulated annealing algorithm [</a:t>
            </a:r>
            <a:r>
              <a:rPr lang="en-US" dirty="0" smtClean="0"/>
              <a:t>16] to </a:t>
            </a:r>
            <a:r>
              <a:rPr lang="en-US" dirty="0" smtClean="0"/>
              <a:t>solve the NP-hard problem of finding optimal </a:t>
            </a:r>
            <a:r>
              <a:rPr lang="en-US" dirty="0" smtClean="0"/>
              <a:t>clusters. </a:t>
            </a:r>
          </a:p>
          <a:p>
            <a:r>
              <a:rPr lang="en-US" dirty="0" smtClean="0"/>
              <a:t>This </a:t>
            </a:r>
            <a:r>
              <a:rPr lang="en-US" dirty="0" smtClean="0"/>
              <a:t>algorithm attempts </a:t>
            </a:r>
            <a:r>
              <a:rPr lang="en-US" dirty="0" smtClean="0">
                <a:solidFill>
                  <a:srgbClr val="00B050"/>
                </a:solidFill>
              </a:rPr>
              <a:t>to minimize the amount of energy </a:t>
            </a:r>
            <a:r>
              <a:rPr lang="en-US" dirty="0" smtClean="0">
                <a:solidFill>
                  <a:srgbClr val="00B050"/>
                </a:solidFill>
              </a:rPr>
              <a:t>for the </a:t>
            </a:r>
            <a:r>
              <a:rPr lang="en-US" dirty="0" smtClean="0">
                <a:solidFill>
                  <a:srgbClr val="00B050"/>
                </a:solidFill>
              </a:rPr>
              <a:t>non-cluster head nodes to transmit their data to the </a:t>
            </a:r>
            <a:r>
              <a:rPr lang="en-US" dirty="0" smtClean="0">
                <a:solidFill>
                  <a:srgbClr val="00B050"/>
                </a:solidFill>
              </a:rPr>
              <a:t>cluster head</a:t>
            </a:r>
            <a:r>
              <a:rPr lang="en-US" dirty="0" smtClean="0"/>
              <a:t>, by minimizing the total sum of squared distances </a:t>
            </a:r>
            <a:r>
              <a:rPr lang="en-US" dirty="0" smtClean="0"/>
              <a:t>between all </a:t>
            </a:r>
            <a:r>
              <a:rPr lang="en-US" dirty="0" smtClean="0"/>
              <a:t>the non-cluster head nodes and the closest cluster head.</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 LEACH-C: BS Cluster Formation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Once the cluster heads and associated clusters are found, </a:t>
            </a:r>
            <a:endParaRPr lang="en-US" dirty="0" smtClean="0"/>
          </a:p>
          <a:p>
            <a:pPr lvl="1" algn="just"/>
            <a:r>
              <a:rPr lang="en-US" dirty="0" smtClean="0"/>
              <a:t>the BS </a:t>
            </a:r>
            <a:r>
              <a:rPr lang="en-US" dirty="0" smtClean="0"/>
              <a:t>broadcasts a message that contains </a:t>
            </a:r>
            <a:r>
              <a:rPr lang="en-US" dirty="0" smtClean="0">
                <a:solidFill>
                  <a:srgbClr val="00B050"/>
                </a:solidFill>
              </a:rPr>
              <a:t>the cluster head ID </a:t>
            </a:r>
            <a:r>
              <a:rPr lang="en-US" dirty="0" smtClean="0">
                <a:solidFill>
                  <a:srgbClr val="00B050"/>
                </a:solidFill>
              </a:rPr>
              <a:t>for each </a:t>
            </a:r>
            <a:r>
              <a:rPr lang="en-US" dirty="0" smtClean="0">
                <a:solidFill>
                  <a:srgbClr val="00B050"/>
                </a:solidFill>
              </a:rPr>
              <a:t>node. </a:t>
            </a:r>
            <a:endParaRPr lang="en-US" dirty="0" smtClean="0">
              <a:solidFill>
                <a:srgbClr val="00B050"/>
              </a:solidFill>
            </a:endParaRPr>
          </a:p>
          <a:p>
            <a:pPr lvl="1" algn="just"/>
            <a:r>
              <a:rPr lang="en-US" dirty="0" smtClean="0"/>
              <a:t>If </a:t>
            </a:r>
            <a:r>
              <a:rPr lang="en-US" dirty="0" smtClean="0"/>
              <a:t>a </a:t>
            </a:r>
            <a:r>
              <a:rPr lang="en-US" dirty="0" smtClean="0">
                <a:solidFill>
                  <a:srgbClr val="0070C0"/>
                </a:solidFill>
              </a:rPr>
              <a:t>node’s cluster head ID </a:t>
            </a:r>
            <a:r>
              <a:rPr lang="en-US" dirty="0" smtClean="0"/>
              <a:t>matches </a:t>
            </a:r>
            <a:r>
              <a:rPr lang="en-US" dirty="0" smtClean="0">
                <a:solidFill>
                  <a:srgbClr val="0070C0"/>
                </a:solidFill>
              </a:rPr>
              <a:t>its own ID</a:t>
            </a:r>
            <a:r>
              <a:rPr lang="en-US" dirty="0" smtClean="0"/>
              <a:t>, </a:t>
            </a:r>
            <a:r>
              <a:rPr lang="en-US" dirty="0" smtClean="0"/>
              <a:t>the node </a:t>
            </a:r>
            <a:r>
              <a:rPr lang="en-US" dirty="0" smtClean="0"/>
              <a:t>is a cluster head; otherwise, </a:t>
            </a:r>
            <a:endParaRPr lang="en-US" dirty="0" smtClean="0"/>
          </a:p>
          <a:p>
            <a:pPr lvl="2" algn="just"/>
            <a:r>
              <a:rPr lang="en-US" dirty="0" smtClean="0">
                <a:solidFill>
                  <a:srgbClr val="00B050"/>
                </a:solidFill>
              </a:rPr>
              <a:t>the </a:t>
            </a:r>
            <a:r>
              <a:rPr lang="en-US" dirty="0" smtClean="0">
                <a:solidFill>
                  <a:srgbClr val="00B050"/>
                </a:solidFill>
              </a:rPr>
              <a:t>node determines </a:t>
            </a:r>
            <a:r>
              <a:rPr lang="en-US" dirty="0" smtClean="0">
                <a:solidFill>
                  <a:srgbClr val="00B050"/>
                </a:solidFill>
              </a:rPr>
              <a:t>its TDMA slot </a:t>
            </a:r>
            <a:r>
              <a:rPr lang="en-US" dirty="0" smtClean="0">
                <a:solidFill>
                  <a:srgbClr val="00B050"/>
                </a:solidFill>
              </a:rPr>
              <a:t>for data transmission and goes to sleep until it is time </a:t>
            </a:r>
            <a:r>
              <a:rPr lang="en-US" dirty="0" smtClean="0">
                <a:solidFill>
                  <a:srgbClr val="00B050"/>
                </a:solidFill>
              </a:rPr>
              <a:t>to transmit </a:t>
            </a:r>
            <a:r>
              <a:rPr lang="en-US" dirty="0" smtClean="0">
                <a:solidFill>
                  <a:srgbClr val="00B050"/>
                </a:solidFill>
              </a:rPr>
              <a:t>data. </a:t>
            </a:r>
            <a:endParaRPr lang="en-US" dirty="0" smtClean="0">
              <a:solidFill>
                <a:srgbClr val="00B050"/>
              </a:solidFill>
            </a:endParaRPr>
          </a:p>
          <a:p>
            <a:pPr lvl="1" algn="just"/>
            <a:r>
              <a:rPr lang="en-US" dirty="0" smtClean="0"/>
              <a:t>The </a:t>
            </a:r>
            <a:r>
              <a:rPr lang="en-US" dirty="0" smtClean="0"/>
              <a:t>steady-state phase of LEACH-C is </a:t>
            </a:r>
            <a:r>
              <a:rPr lang="en-US" dirty="0" smtClean="0"/>
              <a:t>identical to </a:t>
            </a:r>
            <a:r>
              <a:rPr lang="en-US" dirty="0" smtClean="0"/>
              <a:t>that of LEACH.</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ANALYSIS AND SIMULATION OF LEACH</a:t>
            </a:r>
            <a:endParaRPr lang="en-US" dirty="0"/>
          </a:p>
        </p:txBody>
      </p:sp>
      <p:sp>
        <p:nvSpPr>
          <p:cNvPr id="3" name="Content Placeholder 2"/>
          <p:cNvSpPr>
            <a:spLocks noGrp="1"/>
          </p:cNvSpPr>
          <p:nvPr>
            <p:ph idx="1"/>
          </p:nvPr>
        </p:nvSpPr>
        <p:spPr/>
        <p:txBody>
          <a:bodyPr/>
          <a:lstStyle/>
          <a:p>
            <a:r>
              <a:rPr lang="en-US" i="1" dirty="0" smtClean="0"/>
              <a:t>A. Experiment </a:t>
            </a:r>
            <a:r>
              <a:rPr lang="en-US" i="1" dirty="0" smtClean="0"/>
              <a:t>Setup</a:t>
            </a:r>
          </a:p>
          <a:p>
            <a:r>
              <a:rPr lang="en-US" i="1" dirty="0" smtClean="0"/>
              <a:t>B. Optimum Number of </a:t>
            </a:r>
            <a:r>
              <a:rPr lang="en-US" i="1" dirty="0" smtClean="0"/>
              <a:t>Clusters</a:t>
            </a:r>
          </a:p>
          <a:p>
            <a:r>
              <a:rPr lang="en-US" i="1" dirty="0" smtClean="0"/>
              <a:t>C. Energy Gains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ANALYSIS AND SIMULATION OF LEACH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For even moderately-sized networks with tens of nodes, </a:t>
            </a:r>
            <a:r>
              <a:rPr lang="en-US" dirty="0" smtClean="0"/>
              <a:t>it is </a:t>
            </a:r>
            <a:r>
              <a:rPr lang="en-US" dirty="0" smtClean="0"/>
              <a:t>extremely difficult to analytically model the </a:t>
            </a:r>
            <a:r>
              <a:rPr lang="en-US" dirty="0" smtClean="0"/>
              <a:t>interactions between </a:t>
            </a:r>
            <a:r>
              <a:rPr lang="en-US" dirty="0" smtClean="0"/>
              <a:t>all the nodes</a:t>
            </a:r>
            <a:r>
              <a:rPr lang="en-US" dirty="0" smtClean="0"/>
              <a:t>.</a:t>
            </a:r>
          </a:p>
          <a:p>
            <a:pPr lvl="1"/>
            <a:r>
              <a:rPr lang="en-US" dirty="0" smtClean="0"/>
              <a:t>Therefore</a:t>
            </a:r>
            <a:r>
              <a:rPr lang="en-US" dirty="0" smtClean="0"/>
              <a:t>, we used the network </a:t>
            </a:r>
            <a:r>
              <a:rPr lang="en-US" dirty="0" smtClean="0"/>
              <a:t>simulator ns </a:t>
            </a:r>
            <a:r>
              <a:rPr lang="en-US" dirty="0" smtClean="0"/>
              <a:t>[17] to evaluate LEACH and compare it to </a:t>
            </a:r>
            <a:r>
              <a:rPr lang="en-US" dirty="0" smtClean="0"/>
              <a:t>other protocols</a:t>
            </a:r>
            <a:r>
              <a:rPr lang="en-US" dirty="0" smtClean="0"/>
              <a:t>. </a:t>
            </a:r>
            <a:endParaRPr lang="en-US" dirty="0" smtClean="0"/>
          </a:p>
          <a:p>
            <a:r>
              <a:rPr lang="en-US" dirty="0" smtClean="0"/>
              <a:t>We </a:t>
            </a:r>
            <a:r>
              <a:rPr lang="en-US" dirty="0" smtClean="0"/>
              <a:t>compare LEACH to LEACH-C, MTE </a:t>
            </a:r>
            <a:r>
              <a:rPr lang="en-US" dirty="0" smtClean="0"/>
              <a:t>routing, and </a:t>
            </a:r>
            <a:r>
              <a:rPr lang="en-US" dirty="0" smtClean="0"/>
              <a:t>static clustering in terms of </a:t>
            </a:r>
            <a:endParaRPr lang="en-US" dirty="0" smtClean="0"/>
          </a:p>
          <a:p>
            <a:pPr marL="971550" lvl="1" indent="-571500">
              <a:buFont typeface="+mj-lt"/>
              <a:buAutoNum type="romanUcPeriod"/>
            </a:pPr>
            <a:r>
              <a:rPr lang="en-US" dirty="0" smtClean="0"/>
              <a:t>system lifetime</a:t>
            </a:r>
          </a:p>
          <a:p>
            <a:pPr marL="971550" lvl="1" indent="-571500">
              <a:buFont typeface="+mj-lt"/>
              <a:buAutoNum type="romanUcPeriod"/>
            </a:pPr>
            <a:r>
              <a:rPr lang="en-US" dirty="0" smtClean="0"/>
              <a:t>energy dissipation</a:t>
            </a:r>
          </a:p>
          <a:p>
            <a:pPr marL="971550" lvl="1" indent="-571500">
              <a:buFont typeface="+mj-lt"/>
              <a:buAutoNum type="romanUcPeriod"/>
            </a:pPr>
            <a:r>
              <a:rPr lang="en-US" dirty="0" smtClean="0"/>
              <a:t>amount </a:t>
            </a:r>
            <a:r>
              <a:rPr lang="en-US" dirty="0" smtClean="0"/>
              <a:t>of data </a:t>
            </a:r>
            <a:r>
              <a:rPr lang="en-US" dirty="0" smtClean="0"/>
              <a:t>transfer</a:t>
            </a:r>
          </a:p>
          <a:p>
            <a:pPr marL="971550" lvl="1" indent="-571500">
              <a:buFont typeface="+mj-lt"/>
              <a:buAutoNum type="romanUcPeriod"/>
            </a:pPr>
            <a:r>
              <a:rPr lang="en-US" dirty="0" smtClean="0"/>
              <a:t>latency</a:t>
            </a:r>
            <a:r>
              <a:rPr lang="en-US" dirty="0" smtClean="0"/>
              <a: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ANALYSIS AND SIMULATION OF LEACH</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For MTE routing, </a:t>
            </a:r>
            <a:endParaRPr lang="en-US" dirty="0" smtClean="0"/>
          </a:p>
          <a:p>
            <a:pPr lvl="1" algn="just"/>
            <a:r>
              <a:rPr lang="en-US" dirty="0" smtClean="0">
                <a:solidFill>
                  <a:srgbClr val="00B050"/>
                </a:solidFill>
              </a:rPr>
              <a:t>each </a:t>
            </a:r>
            <a:r>
              <a:rPr lang="en-US" dirty="0" smtClean="0">
                <a:solidFill>
                  <a:srgbClr val="00B050"/>
                </a:solidFill>
              </a:rPr>
              <a:t>node runs a start-up routine </a:t>
            </a:r>
            <a:r>
              <a:rPr lang="en-US" dirty="0" smtClean="0"/>
              <a:t>to </a:t>
            </a:r>
            <a:r>
              <a:rPr lang="en-US" dirty="0" smtClean="0"/>
              <a:t>determine its </a:t>
            </a:r>
            <a:r>
              <a:rPr lang="en-US" dirty="0" smtClean="0"/>
              <a:t>next-hop neighbor, defined to be the closest node </a:t>
            </a:r>
            <a:r>
              <a:rPr lang="en-US" dirty="0" smtClean="0"/>
              <a:t>that is </a:t>
            </a:r>
            <a:r>
              <a:rPr lang="en-US" dirty="0" smtClean="0"/>
              <a:t>in the direction of the BS. </a:t>
            </a:r>
            <a:endParaRPr lang="en-US" dirty="0" smtClean="0"/>
          </a:p>
          <a:p>
            <a:r>
              <a:rPr lang="en-US" dirty="0" smtClean="0"/>
              <a:t>We </a:t>
            </a:r>
            <a:r>
              <a:rPr lang="en-US" dirty="0" smtClean="0"/>
              <a:t>assume that each node </a:t>
            </a:r>
            <a:r>
              <a:rPr lang="en-US" dirty="0" smtClean="0"/>
              <a:t>knows the </a:t>
            </a:r>
            <a:r>
              <a:rPr lang="en-US" dirty="0" smtClean="0"/>
              <a:t>location of all nodes in the network, to simplify the set-up </a:t>
            </a:r>
            <a:r>
              <a:rPr lang="en-US" dirty="0" smtClean="0"/>
              <a:t>of MTE </a:t>
            </a:r>
            <a:r>
              <a:rPr lang="en-US" dirty="0" smtClean="0"/>
              <a:t>routes. </a:t>
            </a:r>
            <a:endParaRPr lang="en-US" dirty="0" smtClean="0"/>
          </a:p>
          <a:p>
            <a:r>
              <a:rPr lang="en-US" dirty="0" smtClean="0"/>
              <a:t>In </a:t>
            </a:r>
            <a:r>
              <a:rPr lang="en-US" dirty="0" smtClean="0"/>
              <a:t>general, some sort of initialization phase </a:t>
            </a:r>
            <a:r>
              <a:rPr lang="en-US" dirty="0" smtClean="0"/>
              <a:t>would be </a:t>
            </a:r>
            <a:r>
              <a:rPr lang="en-US" dirty="0" smtClean="0"/>
              <a:t>needed where this information is disseminated through </a:t>
            </a:r>
            <a:r>
              <a:rPr lang="en-US" dirty="0" smtClean="0"/>
              <a:t>the network</a:t>
            </a:r>
            <a:r>
              <a:rPr lang="en-US" dirty="0" smtClean="0"/>
              <a:t>. </a:t>
            </a:r>
            <a:endParaRPr lang="en-US" dirty="0" smtClean="0"/>
          </a:p>
          <a:p>
            <a:pPr lvl="1"/>
            <a:r>
              <a:rPr lang="en-US" dirty="0" smtClean="0"/>
              <a:t>Data </a:t>
            </a:r>
            <a:r>
              <a:rPr lang="en-US" dirty="0" smtClean="0"/>
              <a:t>packets are passed along via next-hop </a:t>
            </a:r>
            <a:r>
              <a:rPr lang="en-US" dirty="0" smtClean="0"/>
              <a:t>neighbors until </a:t>
            </a:r>
            <a:r>
              <a:rPr lang="en-US" dirty="0" smtClean="0"/>
              <a:t>they reach the BS. </a:t>
            </a:r>
            <a:endParaRPr lang="en-US" dirty="0" smtClean="0"/>
          </a:p>
          <a:p>
            <a:r>
              <a:rPr lang="en-US" dirty="0" smtClean="0"/>
              <a:t>As </a:t>
            </a:r>
            <a:r>
              <a:rPr lang="en-US" dirty="0" smtClean="0"/>
              <a:t>there is no central control </a:t>
            </a:r>
            <a:r>
              <a:rPr lang="en-US" dirty="0" smtClean="0"/>
              <a:t>in MTE </a:t>
            </a:r>
            <a:r>
              <a:rPr lang="en-US" dirty="0" smtClean="0"/>
              <a:t>routing, </a:t>
            </a:r>
            <a:endParaRPr lang="en-US" dirty="0" smtClean="0"/>
          </a:p>
          <a:p>
            <a:pPr lvl="1"/>
            <a:r>
              <a:rPr lang="en-US" dirty="0" smtClean="0"/>
              <a:t>it </a:t>
            </a:r>
            <a:r>
              <a:rPr lang="en-US" dirty="0" smtClean="0"/>
              <a:t>is difficult to set up fixed MAC protocols (e.g</a:t>
            </a:r>
            <a:r>
              <a:rPr lang="en-US" dirty="0" smtClean="0"/>
              <a:t>., TDMA</a:t>
            </a:r>
            <a:r>
              <a:rPr lang="en-US" dirty="0" smtClean="0"/>
              <a:t>), so each node uses CSMA to listen to the channel </a:t>
            </a:r>
            <a:r>
              <a:rPr lang="en-US" dirty="0" smtClean="0"/>
              <a:t>before transmitting </a:t>
            </a:r>
            <a:r>
              <a:rPr lang="en-US" dirty="0" smtClean="0"/>
              <a:t>data. </a:t>
            </a:r>
            <a:endParaRPr lang="en-US" dirty="0" smtClean="0"/>
          </a:p>
          <a:p>
            <a:pPr lvl="1"/>
            <a:r>
              <a:rPr lang="en-US" dirty="0" smtClean="0"/>
              <a:t>If </a:t>
            </a:r>
            <a:r>
              <a:rPr lang="en-US" dirty="0" smtClean="0"/>
              <a:t>the channel is busy, the node </a:t>
            </a:r>
            <a:r>
              <a:rPr lang="en-US" dirty="0" smtClean="0"/>
              <a:t>backs off</a:t>
            </a:r>
            <a:r>
              <a:rPr lang="en-US" dirty="0" smtClean="0"/>
              <a:t>; otherwise, the node transmits its data to the next-hop </a:t>
            </a:r>
            <a:r>
              <a:rPr lang="en-US" dirty="0" smtClean="0"/>
              <a:t>node. </a:t>
            </a:r>
          </a:p>
          <a:p>
            <a:pPr lvl="1"/>
            <a:r>
              <a:rPr lang="en-US" dirty="0" smtClean="0"/>
              <a:t>As </a:t>
            </a:r>
            <a:r>
              <a:rPr lang="en-US" dirty="0" smtClean="0"/>
              <a:t>nodes run out of energy, the routes are recomputed to </a:t>
            </a:r>
            <a:r>
              <a:rPr lang="en-US" dirty="0" smtClean="0"/>
              <a:t>ensure connectivity </a:t>
            </a:r>
            <a:r>
              <a:rPr lang="en-US" dirty="0" smtClean="0"/>
              <a:t>with the BS. </a:t>
            </a:r>
            <a:endParaRPr lang="en-US" dirty="0" smtClean="0"/>
          </a:p>
          <a:p>
            <a:r>
              <a:rPr lang="en-US" dirty="0" smtClean="0"/>
              <a:t>We </a:t>
            </a:r>
            <a:r>
              <a:rPr lang="en-US" dirty="0" smtClean="0"/>
              <a:t>do not account for the </a:t>
            </a:r>
            <a:r>
              <a:rPr lang="en-US" dirty="0" smtClean="0"/>
              <a:t>energy requirements </a:t>
            </a:r>
            <a:r>
              <a:rPr lang="en-US" dirty="0" smtClean="0"/>
              <a:t>or delay for such updates in our simulations.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ANALYSIS AND SIMULATION OF LEACH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Each node transmits its own data once every </a:t>
            </a:r>
            <a:r>
              <a:rPr lang="en-US" dirty="0" err="1" smtClean="0"/>
              <a:t>t</a:t>
            </a:r>
            <a:r>
              <a:rPr lang="en-US" sz="1300" b="1" dirty="0" err="1" smtClean="0"/>
              <a:t>delay</a:t>
            </a:r>
            <a:r>
              <a:rPr lang="en-US" sz="1300" b="1" dirty="0" smtClean="0"/>
              <a:t> </a:t>
            </a:r>
            <a:r>
              <a:rPr lang="en-US" dirty="0" smtClean="0"/>
              <a:t>seconds, </a:t>
            </a:r>
          </a:p>
          <a:p>
            <a:pPr lvl="1"/>
            <a:r>
              <a:rPr lang="en-US" dirty="0" smtClean="0"/>
              <a:t>where</a:t>
            </a:r>
            <a:r>
              <a:rPr lang="en-US" dirty="0" smtClean="0">
                <a:solidFill>
                  <a:srgbClr val="0070C0"/>
                </a:solidFill>
              </a:rPr>
              <a:t> </a:t>
            </a:r>
            <a:r>
              <a:rPr lang="en-US" dirty="0" err="1" smtClean="0">
                <a:solidFill>
                  <a:srgbClr val="0070C0"/>
                </a:solidFill>
              </a:rPr>
              <a:t>t</a:t>
            </a:r>
            <a:r>
              <a:rPr lang="en-US" sz="900" b="1" dirty="0" err="1" smtClean="0">
                <a:solidFill>
                  <a:srgbClr val="0070C0"/>
                </a:solidFill>
              </a:rPr>
              <a:t>delay</a:t>
            </a:r>
            <a:r>
              <a:rPr lang="en-US" b="1" dirty="0" smtClean="0">
                <a:solidFill>
                  <a:srgbClr val="0070C0"/>
                </a:solidFill>
              </a:rPr>
              <a:t> </a:t>
            </a:r>
            <a:r>
              <a:rPr lang="en-US" dirty="0" smtClean="0"/>
              <a:t>is </a:t>
            </a:r>
            <a:r>
              <a:rPr lang="en-US" dirty="0" smtClean="0"/>
              <a:t>set to </a:t>
            </a:r>
            <a:r>
              <a:rPr lang="en-US" dirty="0" smtClean="0">
                <a:solidFill>
                  <a:srgbClr val="0070C0"/>
                </a:solidFill>
              </a:rPr>
              <a:t>minimize congestion </a:t>
            </a:r>
            <a:r>
              <a:rPr lang="en-US" dirty="0" smtClean="0"/>
              <a:t>but </a:t>
            </a:r>
            <a:r>
              <a:rPr lang="en-US" dirty="0" smtClean="0">
                <a:solidFill>
                  <a:srgbClr val="0070C0"/>
                </a:solidFill>
              </a:rPr>
              <a:t>ensure </a:t>
            </a:r>
            <a:r>
              <a:rPr lang="en-US" dirty="0" smtClean="0">
                <a:solidFill>
                  <a:srgbClr val="0070C0"/>
                </a:solidFill>
              </a:rPr>
              <a:t>efficient use </a:t>
            </a:r>
            <a:r>
              <a:rPr lang="en-US" dirty="0" smtClean="0">
                <a:solidFill>
                  <a:srgbClr val="0070C0"/>
                </a:solidFill>
              </a:rPr>
              <a:t>of the channel bandwidth. </a:t>
            </a:r>
            <a:endParaRPr lang="en-US" dirty="0" smtClean="0">
              <a:solidFill>
                <a:srgbClr val="0070C0"/>
              </a:solidFill>
            </a:endParaRPr>
          </a:p>
          <a:p>
            <a:pPr lvl="1"/>
            <a:r>
              <a:rPr lang="en-US" dirty="0" smtClean="0"/>
              <a:t>If </a:t>
            </a:r>
            <a:r>
              <a:rPr lang="en-US" dirty="0" err="1" smtClean="0"/>
              <a:t>t</a:t>
            </a:r>
            <a:r>
              <a:rPr lang="en-US" sz="900" b="1" dirty="0" err="1" smtClean="0"/>
              <a:t>delay</a:t>
            </a:r>
            <a:r>
              <a:rPr lang="en-US" b="1" dirty="0" smtClean="0"/>
              <a:t> </a:t>
            </a:r>
            <a:r>
              <a:rPr lang="en-US" dirty="0" smtClean="0"/>
              <a:t>is </a:t>
            </a:r>
            <a:r>
              <a:rPr lang="en-US" dirty="0" smtClean="0"/>
              <a:t>too small, nodes </a:t>
            </a:r>
            <a:r>
              <a:rPr lang="en-US" dirty="0" smtClean="0"/>
              <a:t>end up </a:t>
            </a:r>
            <a:r>
              <a:rPr lang="en-US" dirty="0" smtClean="0"/>
              <a:t>sending their own data before the previous set of data </a:t>
            </a:r>
            <a:r>
              <a:rPr lang="en-US" dirty="0" smtClean="0"/>
              <a:t>was able </a:t>
            </a:r>
            <a:r>
              <a:rPr lang="en-US" dirty="0" smtClean="0"/>
              <a:t>to reach the BS. </a:t>
            </a:r>
            <a:endParaRPr lang="en-US" dirty="0" smtClean="0"/>
          </a:p>
          <a:p>
            <a:pPr lvl="2"/>
            <a:r>
              <a:rPr lang="en-US" dirty="0" smtClean="0"/>
              <a:t>Large </a:t>
            </a:r>
            <a:r>
              <a:rPr lang="en-US" dirty="0" smtClean="0"/>
              <a:t>queues will build up, there will </a:t>
            </a:r>
            <a:r>
              <a:rPr lang="en-US" dirty="0" smtClean="0"/>
              <a:t>be many </a:t>
            </a:r>
            <a:r>
              <a:rPr lang="en-US" dirty="0" smtClean="0"/>
              <a:t>collisions of data, and nothing will be transmitted to </a:t>
            </a:r>
            <a:r>
              <a:rPr lang="en-US" dirty="0" smtClean="0"/>
              <a:t>the BS</a:t>
            </a:r>
            <a:r>
              <a:rPr lang="en-US" dirty="0" smtClean="0"/>
              <a:t>. </a:t>
            </a:r>
            <a:endParaRPr lang="en-US" dirty="0" smtClean="0"/>
          </a:p>
          <a:p>
            <a:pPr lvl="1"/>
            <a:r>
              <a:rPr lang="en-US" dirty="0" smtClean="0"/>
              <a:t>If </a:t>
            </a:r>
            <a:r>
              <a:rPr lang="en-US" dirty="0" err="1" smtClean="0"/>
              <a:t>t</a:t>
            </a:r>
            <a:r>
              <a:rPr lang="en-US" sz="1000" b="1" dirty="0" err="1" smtClean="0"/>
              <a:t>delay</a:t>
            </a:r>
            <a:r>
              <a:rPr lang="en-US" b="1" dirty="0" smtClean="0"/>
              <a:t> </a:t>
            </a:r>
            <a:r>
              <a:rPr lang="en-US" dirty="0" smtClean="0"/>
              <a:t>is </a:t>
            </a:r>
            <a:r>
              <a:rPr lang="en-US" dirty="0" smtClean="0"/>
              <a:t>too large, the channel is idle when it could </a:t>
            </a:r>
            <a:r>
              <a:rPr lang="en-US" dirty="0" smtClean="0"/>
              <a:t>be used </a:t>
            </a:r>
            <a:r>
              <a:rPr lang="en-US" dirty="0" smtClean="0"/>
              <a:t>for data transmission. </a:t>
            </a:r>
            <a:endParaRPr lang="en-US" dirty="0" smtClean="0"/>
          </a:p>
          <a:p>
            <a:r>
              <a:rPr lang="en-US" dirty="0" smtClean="0"/>
              <a:t>We set</a:t>
            </a:r>
            <a:r>
              <a:rPr lang="en-US" dirty="0" smtClean="0"/>
              <a:t> </a:t>
            </a:r>
            <a:r>
              <a:rPr lang="en-US" dirty="0" err="1" smtClean="0"/>
              <a:t>t</a:t>
            </a:r>
            <a:r>
              <a:rPr lang="en-US" sz="1400" b="1" dirty="0" err="1" smtClean="0"/>
              <a:t>delay</a:t>
            </a:r>
            <a:r>
              <a:rPr lang="en-US" dirty="0" smtClean="0"/>
              <a:t> </a:t>
            </a:r>
            <a:r>
              <a:rPr lang="en-US" dirty="0" smtClean="0"/>
              <a:t>based on </a:t>
            </a:r>
            <a:endParaRPr lang="en-US" dirty="0" smtClean="0"/>
          </a:p>
          <a:p>
            <a:pPr lvl="1"/>
            <a:r>
              <a:rPr lang="en-US" dirty="0" smtClean="0"/>
              <a:t>N, </a:t>
            </a:r>
            <a:r>
              <a:rPr lang="en-US" dirty="0" smtClean="0"/>
              <a:t>the </a:t>
            </a:r>
            <a:r>
              <a:rPr lang="en-US" dirty="0" smtClean="0"/>
              <a:t>total number </a:t>
            </a:r>
            <a:r>
              <a:rPr lang="en-US" dirty="0" smtClean="0"/>
              <a:t>of nodes in the network, </a:t>
            </a:r>
            <a:endParaRPr lang="en-US" dirty="0" smtClean="0"/>
          </a:p>
          <a:p>
            <a:pPr lvl="1"/>
            <a:r>
              <a:rPr lang="en-US" dirty="0" smtClean="0"/>
              <a:t>the </a:t>
            </a:r>
            <a:r>
              <a:rPr lang="en-US" dirty="0" smtClean="0"/>
              <a:t>average number of hops </a:t>
            </a:r>
            <a:r>
              <a:rPr lang="en-US" dirty="0" smtClean="0"/>
              <a:t>to get </a:t>
            </a:r>
            <a:r>
              <a:rPr lang="en-US" dirty="0" smtClean="0"/>
              <a:t>a message to the BS, and </a:t>
            </a:r>
            <a:endParaRPr lang="en-US" dirty="0" smtClean="0"/>
          </a:p>
          <a:p>
            <a:pPr lvl="1"/>
            <a:r>
              <a:rPr lang="en-US" dirty="0" smtClean="0"/>
              <a:t>the </a:t>
            </a:r>
            <a:r>
              <a:rPr lang="en-US" dirty="0" smtClean="0"/>
              <a:t>time it takes a message to </a:t>
            </a:r>
            <a:r>
              <a:rPr lang="en-US" dirty="0" smtClean="0"/>
              <a:t>traverse a </a:t>
            </a:r>
            <a:r>
              <a:rPr lang="en-US" dirty="0" smtClean="0"/>
              <a:t>single hop.</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ANALYSIS AND SIMULATION OF LEACH</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smtClean="0">
                <a:solidFill>
                  <a:srgbClr val="0070C0"/>
                </a:solidFill>
              </a:rPr>
              <a:t>For static clustering</a:t>
            </a:r>
            <a:r>
              <a:rPr lang="en-US" dirty="0" smtClean="0"/>
              <a:t>, </a:t>
            </a:r>
            <a:endParaRPr lang="en-US" dirty="0" smtClean="0"/>
          </a:p>
          <a:p>
            <a:pPr lvl="1" algn="just"/>
            <a:r>
              <a:rPr lang="en-US" dirty="0" smtClean="0">
                <a:solidFill>
                  <a:srgbClr val="0070C0"/>
                </a:solidFill>
              </a:rPr>
              <a:t>nodes </a:t>
            </a:r>
            <a:r>
              <a:rPr lang="en-US" dirty="0" smtClean="0">
                <a:solidFill>
                  <a:srgbClr val="0070C0"/>
                </a:solidFill>
              </a:rPr>
              <a:t>are organized into clusters </a:t>
            </a:r>
            <a:r>
              <a:rPr lang="en-US" dirty="0" smtClean="0">
                <a:solidFill>
                  <a:srgbClr val="0070C0"/>
                </a:solidFill>
              </a:rPr>
              <a:t>initially by </a:t>
            </a:r>
            <a:r>
              <a:rPr lang="en-US" dirty="0" smtClean="0">
                <a:solidFill>
                  <a:srgbClr val="0070C0"/>
                </a:solidFill>
              </a:rPr>
              <a:t>the BS </a:t>
            </a:r>
            <a:r>
              <a:rPr lang="en-US" dirty="0" smtClean="0"/>
              <a:t>using the same method as in LEACH-C to </a:t>
            </a:r>
            <a:r>
              <a:rPr lang="en-US" dirty="0" smtClean="0"/>
              <a:t>ensure that </a:t>
            </a:r>
            <a:r>
              <a:rPr lang="en-US" dirty="0" smtClean="0"/>
              <a:t>good clusters are formed. </a:t>
            </a:r>
            <a:endParaRPr lang="en-US" dirty="0" smtClean="0"/>
          </a:p>
          <a:p>
            <a:pPr lvl="1"/>
            <a:r>
              <a:rPr lang="en-US" dirty="0" smtClean="0"/>
              <a:t>These </a:t>
            </a:r>
            <a:r>
              <a:rPr lang="en-US" dirty="0" smtClean="0"/>
              <a:t>clusters and </a:t>
            </a:r>
            <a:r>
              <a:rPr lang="en-US" dirty="0" smtClean="0"/>
              <a:t>cluster heads </a:t>
            </a:r>
            <a:r>
              <a:rPr lang="en-US" dirty="0" smtClean="0"/>
              <a:t>remain fixed throughout the lifetime of the network</a:t>
            </a:r>
            <a:r>
              <a:rPr lang="en-US" dirty="0" smtClean="0"/>
              <a:t>.</a:t>
            </a:r>
          </a:p>
          <a:p>
            <a:r>
              <a:rPr lang="en-US" dirty="0" smtClean="0"/>
              <a:t>As in LEACH </a:t>
            </a:r>
            <a:r>
              <a:rPr lang="en-US" dirty="0" smtClean="0"/>
              <a:t>and LEACH-C, </a:t>
            </a:r>
            <a:endParaRPr lang="en-US" dirty="0" smtClean="0"/>
          </a:p>
          <a:p>
            <a:pPr lvl="1" algn="just"/>
            <a:r>
              <a:rPr lang="en-US" dirty="0" smtClean="0"/>
              <a:t>nodes </a:t>
            </a:r>
            <a:r>
              <a:rPr lang="en-US" dirty="0" smtClean="0"/>
              <a:t>transmit their data to the </a:t>
            </a:r>
            <a:r>
              <a:rPr lang="en-US" dirty="0" smtClean="0"/>
              <a:t>cluster head </a:t>
            </a:r>
            <a:r>
              <a:rPr lang="en-US" dirty="0" smtClean="0"/>
              <a:t>node during each frame of data transfer (using TDMA </a:t>
            </a:r>
            <a:r>
              <a:rPr lang="en-US" dirty="0" smtClean="0"/>
              <a:t>and a </a:t>
            </a:r>
            <a:r>
              <a:rPr lang="en-US" dirty="0" smtClean="0"/>
              <a:t>DSSS spreading code to ensure minimal inter-cluster interference</a:t>
            </a:r>
            <a:r>
              <a:rPr lang="en-US" dirty="0" smtClean="0"/>
              <a:t>), and </a:t>
            </a:r>
            <a:r>
              <a:rPr lang="en-US" dirty="0" smtClean="0"/>
              <a:t>the cluster head aggregates the data and sends </a:t>
            </a:r>
            <a:r>
              <a:rPr lang="en-US" dirty="0" smtClean="0"/>
              <a:t>the resultant </a:t>
            </a:r>
            <a:r>
              <a:rPr lang="en-US" dirty="0" smtClean="0"/>
              <a:t>data to the BS. </a:t>
            </a:r>
            <a:endParaRPr lang="en-US" dirty="0" smtClean="0"/>
          </a:p>
          <a:p>
            <a:pPr lvl="1"/>
            <a:r>
              <a:rPr lang="en-US" dirty="0" smtClean="0"/>
              <a:t>When </a:t>
            </a:r>
            <a:r>
              <a:rPr lang="en-US" dirty="0" smtClean="0"/>
              <a:t>the cluster head node’s </a:t>
            </a:r>
            <a:r>
              <a:rPr lang="en-US" dirty="0" smtClean="0"/>
              <a:t>energy is </a:t>
            </a:r>
            <a:r>
              <a:rPr lang="en-US" dirty="0" smtClean="0"/>
              <a:t>depleted, the nodes in the cluster lose communication </a:t>
            </a:r>
            <a:r>
              <a:rPr lang="en-US" dirty="0" smtClean="0"/>
              <a:t>ability with </a:t>
            </a:r>
            <a:r>
              <a:rPr lang="en-US" dirty="0" smtClean="0"/>
              <a:t>the BS and are essentially “dead.”</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 Experiment Setup</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For our experiments, we used a 100-node network </a:t>
            </a:r>
            <a:r>
              <a:rPr lang="en-US" dirty="0" smtClean="0"/>
              <a:t>where nodes </a:t>
            </a:r>
            <a:r>
              <a:rPr lang="en-US" dirty="0" smtClean="0"/>
              <a:t>were randomly distributed between </a:t>
            </a:r>
            <a:r>
              <a:rPr lang="en-US" dirty="0" smtClean="0"/>
              <a:t>(x=0,y=0) and (x=100,y=100) </a:t>
            </a:r>
            <a:r>
              <a:rPr lang="en-US" dirty="0" smtClean="0"/>
              <a:t>with the BS at location </a:t>
            </a:r>
            <a:r>
              <a:rPr lang="en-US" dirty="0" smtClean="0"/>
              <a:t>(x=50,y=175).</a:t>
            </a:r>
            <a:endParaRPr lang="en-US" dirty="0" smtClean="0"/>
          </a:p>
          <a:p>
            <a:pPr algn="just"/>
            <a:r>
              <a:rPr lang="en-US" dirty="0" smtClean="0"/>
              <a:t>The bandwidth of the channel was set to 1 Mb/s, each </a:t>
            </a:r>
            <a:r>
              <a:rPr lang="en-US" dirty="0" smtClean="0"/>
              <a:t>data message </a:t>
            </a:r>
            <a:r>
              <a:rPr lang="en-US" dirty="0" smtClean="0"/>
              <a:t>was 500 bytes long, and the packet header for </a:t>
            </a:r>
            <a:r>
              <a:rPr lang="en-US" dirty="0" smtClean="0"/>
              <a:t>each type </a:t>
            </a:r>
            <a:r>
              <a:rPr lang="en-US" dirty="0" smtClean="0"/>
              <a:t>of packet was 25 bytes long.</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 Experiment Setup</a:t>
            </a:r>
            <a:endParaRPr lang="en-US" dirty="0"/>
          </a:p>
        </p:txBody>
      </p:sp>
      <p:sp>
        <p:nvSpPr>
          <p:cNvPr id="3" name="Content Placeholder 2"/>
          <p:cNvSpPr>
            <a:spLocks noGrp="1"/>
          </p:cNvSpPr>
          <p:nvPr>
            <p:ph idx="1"/>
          </p:nvPr>
        </p:nvSpPr>
        <p:spPr>
          <a:xfrm>
            <a:off x="457200" y="1600200"/>
            <a:ext cx="8229600" cy="4800600"/>
          </a:xfrm>
        </p:spPr>
        <p:txBody>
          <a:bodyPr>
            <a:normAutofit fontScale="55000" lnSpcReduction="20000"/>
          </a:bodyPr>
          <a:lstStyle/>
          <a:p>
            <a:r>
              <a:rPr lang="en-US" dirty="0" smtClean="0"/>
              <a:t>We assume a simple model for the radio hardware energy </a:t>
            </a:r>
            <a:r>
              <a:rPr lang="en-US" dirty="0" smtClean="0"/>
              <a:t>dissipation </a:t>
            </a:r>
          </a:p>
          <a:p>
            <a:r>
              <a:rPr lang="en-US" dirty="0" smtClean="0"/>
              <a:t>where </a:t>
            </a:r>
            <a:r>
              <a:rPr lang="en-US" dirty="0" smtClean="0"/>
              <a:t>the transmitter dissipates energy to run the </a:t>
            </a:r>
            <a:r>
              <a:rPr lang="en-US" dirty="0" smtClean="0"/>
              <a:t>radio electronics </a:t>
            </a:r>
            <a:r>
              <a:rPr lang="en-US" dirty="0" smtClean="0"/>
              <a:t>and the power amplifier, and the receiver </a:t>
            </a:r>
            <a:r>
              <a:rPr lang="en-US" dirty="0" smtClean="0"/>
              <a:t>dissipates energy </a:t>
            </a:r>
            <a:r>
              <a:rPr lang="en-US" dirty="0" smtClean="0"/>
              <a:t>to run the radio electronics, as shown in Fig. </a:t>
            </a:r>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r>
              <a:rPr lang="en-US" dirty="0" smtClean="0"/>
              <a:t> </a:t>
            </a:r>
            <a:r>
              <a:rPr lang="en-US" dirty="0" smtClean="0"/>
              <a:t>For </a:t>
            </a:r>
            <a:r>
              <a:rPr lang="en-US" dirty="0" smtClean="0"/>
              <a:t>the experiments </a:t>
            </a:r>
            <a:r>
              <a:rPr lang="en-US" dirty="0" smtClean="0"/>
              <a:t>described here, both the </a:t>
            </a:r>
            <a:endParaRPr lang="en-US" dirty="0" smtClean="0"/>
          </a:p>
          <a:p>
            <a:pPr lvl="1" algn="just"/>
            <a:r>
              <a:rPr lang="en-US" dirty="0" smtClean="0"/>
              <a:t>free </a:t>
            </a:r>
            <a:r>
              <a:rPr lang="en-US" dirty="0" smtClean="0"/>
              <a:t>space </a:t>
            </a:r>
            <a:r>
              <a:rPr lang="en-US" dirty="0" smtClean="0"/>
              <a:t>(d² </a:t>
            </a:r>
            <a:r>
              <a:rPr lang="en-US" dirty="0" smtClean="0"/>
              <a:t>power </a:t>
            </a:r>
            <a:r>
              <a:rPr lang="en-US" dirty="0" smtClean="0"/>
              <a:t>loss) and </a:t>
            </a:r>
            <a:r>
              <a:rPr lang="en-US" dirty="0" smtClean="0"/>
              <a:t>the multipath fading </a:t>
            </a:r>
            <a:r>
              <a:rPr lang="en-US" dirty="0" smtClean="0"/>
              <a:t>(d⁴ </a:t>
            </a:r>
            <a:r>
              <a:rPr lang="en-US" dirty="0" smtClean="0"/>
              <a:t>power loss) channel models </a:t>
            </a:r>
            <a:r>
              <a:rPr lang="en-US" dirty="0" smtClean="0"/>
              <a:t>were used</a:t>
            </a:r>
            <a:r>
              <a:rPr lang="en-US" dirty="0" smtClean="0"/>
              <a:t>, depending on the distance between the transmitter and </a:t>
            </a:r>
            <a:r>
              <a:rPr lang="en-US" dirty="0" smtClean="0"/>
              <a:t>receiver [22</a:t>
            </a:r>
            <a:r>
              <a:rPr lang="en-US" dirty="0" smtClean="0"/>
              <a:t>]. </a:t>
            </a:r>
            <a:endParaRPr lang="en-US" dirty="0" smtClean="0"/>
          </a:p>
          <a:p>
            <a:r>
              <a:rPr lang="en-US" dirty="0" smtClean="0"/>
              <a:t>Power </a:t>
            </a:r>
            <a:r>
              <a:rPr lang="en-US" dirty="0" smtClean="0"/>
              <a:t>control can be used to invert this loss by </a:t>
            </a:r>
            <a:r>
              <a:rPr lang="en-US" dirty="0" smtClean="0"/>
              <a:t>appropriately setting </a:t>
            </a:r>
            <a:r>
              <a:rPr lang="en-US" dirty="0" smtClean="0"/>
              <a:t>the power </a:t>
            </a:r>
            <a:r>
              <a:rPr lang="en-US" dirty="0" smtClean="0"/>
              <a:t>amplifier</a:t>
            </a:r>
          </a:p>
          <a:p>
            <a:pPr lvl="1" algn="just"/>
            <a:r>
              <a:rPr lang="en-US" dirty="0" smtClean="0"/>
              <a:t>if </a:t>
            </a:r>
            <a:r>
              <a:rPr lang="en-US" dirty="0" smtClean="0"/>
              <a:t>the distance is </a:t>
            </a:r>
            <a:r>
              <a:rPr lang="en-US" dirty="0" smtClean="0"/>
              <a:t>less than </a:t>
            </a:r>
            <a:r>
              <a:rPr lang="en-US" dirty="0" smtClean="0"/>
              <a:t>a threshold </a:t>
            </a:r>
            <a:r>
              <a:rPr lang="en-US" dirty="0" smtClean="0"/>
              <a:t>d</a:t>
            </a:r>
            <a:r>
              <a:rPr lang="en-US" sz="1800" b="1" dirty="0" smtClean="0"/>
              <a:t>0</a:t>
            </a:r>
            <a:r>
              <a:rPr lang="en-US" dirty="0" smtClean="0"/>
              <a:t>, </a:t>
            </a:r>
            <a:r>
              <a:rPr lang="en-US" dirty="0" smtClean="0"/>
              <a:t>the free space (</a:t>
            </a:r>
            <a:r>
              <a:rPr lang="en-US" dirty="0" err="1" smtClean="0"/>
              <a:t>fs</a:t>
            </a:r>
            <a:r>
              <a:rPr lang="en-US" dirty="0" smtClean="0"/>
              <a:t>) model is used; </a:t>
            </a:r>
            <a:r>
              <a:rPr lang="en-US" dirty="0" smtClean="0"/>
              <a:t>otherwise, the </a:t>
            </a:r>
            <a:r>
              <a:rPr lang="en-US" dirty="0" smtClean="0"/>
              <a:t>multipath (mp) model is used. Thus, to transmit an </a:t>
            </a:r>
            <a:r>
              <a:rPr lang="en-US" dirty="0" smtClean="0"/>
              <a:t>l-bit message a </a:t>
            </a:r>
            <a:r>
              <a:rPr lang="en-US" dirty="0" smtClean="0"/>
              <a:t>distance </a:t>
            </a:r>
            <a:r>
              <a:rPr lang="en-US" dirty="0" smtClean="0"/>
              <a:t>d, </a:t>
            </a:r>
            <a:r>
              <a:rPr lang="en-US" dirty="0" smtClean="0"/>
              <a:t>the radio expends</a:t>
            </a:r>
            <a:endParaRPr lang="en-US" dirty="0"/>
          </a:p>
        </p:txBody>
      </p:sp>
      <p:pic>
        <p:nvPicPr>
          <p:cNvPr id="7170" name="Picture 2"/>
          <p:cNvPicPr>
            <a:picLocks noChangeAspect="1" noChangeArrowheads="1"/>
          </p:cNvPicPr>
          <p:nvPr/>
        </p:nvPicPr>
        <p:blipFill>
          <a:blip r:embed="rId2"/>
          <a:srcRect/>
          <a:stretch>
            <a:fillRect/>
          </a:stretch>
        </p:blipFill>
        <p:spPr bwMode="auto">
          <a:xfrm>
            <a:off x="1485900" y="2438400"/>
            <a:ext cx="6667500" cy="1590675"/>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2443163" y="5705475"/>
            <a:ext cx="4257675" cy="847725"/>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 Experiment Setup</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and to receive this message, the radio expends</a:t>
            </a:r>
            <a:r>
              <a:rPr lang="en-US" dirty="0" smtClean="0"/>
              <a:t>:</a:t>
            </a:r>
          </a:p>
          <a:p>
            <a:endParaRPr lang="en-US" dirty="0" smtClean="0"/>
          </a:p>
          <a:p>
            <a:endParaRPr lang="en-US" dirty="0" smtClean="0"/>
          </a:p>
          <a:p>
            <a:r>
              <a:rPr lang="en-US" dirty="0" smtClean="0"/>
              <a:t>The </a:t>
            </a:r>
            <a:r>
              <a:rPr lang="en-US" dirty="0" smtClean="0"/>
              <a:t>electronics </a:t>
            </a:r>
            <a:r>
              <a:rPr lang="en-US" dirty="0" smtClean="0"/>
              <a:t>energy, </a:t>
            </a:r>
            <a:r>
              <a:rPr lang="en-US" dirty="0" err="1" smtClean="0"/>
              <a:t>E</a:t>
            </a:r>
            <a:r>
              <a:rPr lang="en-US" sz="1400" b="1" dirty="0" err="1" smtClean="0"/>
              <a:t>elec</a:t>
            </a:r>
            <a:r>
              <a:rPr lang="en-US" dirty="0" smtClean="0"/>
              <a:t> </a:t>
            </a:r>
            <a:r>
              <a:rPr lang="en-US" dirty="0" smtClean="0"/>
              <a:t>, depends on factors such as </a:t>
            </a:r>
            <a:r>
              <a:rPr lang="en-US" dirty="0" smtClean="0"/>
              <a:t>the </a:t>
            </a:r>
          </a:p>
          <a:p>
            <a:pPr lvl="1" algn="just"/>
            <a:r>
              <a:rPr lang="en-US" dirty="0" smtClean="0"/>
              <a:t>digital </a:t>
            </a:r>
            <a:r>
              <a:rPr lang="en-US" dirty="0" smtClean="0"/>
              <a:t>coding, modulation, filtering, and spreading of the </a:t>
            </a:r>
            <a:r>
              <a:rPr lang="en-US" dirty="0" smtClean="0"/>
              <a:t>signal, </a:t>
            </a:r>
          </a:p>
          <a:p>
            <a:pPr lvl="1" algn="just"/>
            <a:r>
              <a:rPr lang="en-US" dirty="0" smtClean="0"/>
              <a:t>whereas </a:t>
            </a:r>
            <a:r>
              <a:rPr lang="en-US" dirty="0" smtClean="0"/>
              <a:t>the amplifier </a:t>
            </a:r>
            <a:r>
              <a:rPr lang="en-US" dirty="0" smtClean="0"/>
              <a:t>energy </a:t>
            </a:r>
            <a:r>
              <a:rPr lang="az-Cyrl-AZ" dirty="0" smtClean="0"/>
              <a:t>є</a:t>
            </a:r>
            <a:r>
              <a:rPr lang="en-US" sz="1000" b="1" dirty="0" smtClean="0"/>
              <a:t>fs</a:t>
            </a:r>
            <a:r>
              <a:rPr lang="en-US" dirty="0" smtClean="0"/>
              <a:t>d², </a:t>
            </a:r>
            <a:r>
              <a:rPr lang="en-US" dirty="0" smtClean="0"/>
              <a:t>or </a:t>
            </a:r>
            <a:r>
              <a:rPr lang="az-Cyrl-AZ" dirty="0" smtClean="0"/>
              <a:t>є</a:t>
            </a:r>
            <a:r>
              <a:rPr lang="en-US" sz="1000" b="1" dirty="0" err="1" smtClean="0"/>
              <a:t>mp</a:t>
            </a:r>
            <a:r>
              <a:rPr lang="en-US" dirty="0" err="1" smtClean="0"/>
              <a:t>d</a:t>
            </a:r>
            <a:r>
              <a:rPr lang="en-US" dirty="0" smtClean="0"/>
              <a:t>⁴, </a:t>
            </a:r>
            <a:r>
              <a:rPr lang="en-US" dirty="0" smtClean="0"/>
              <a:t>depends on </a:t>
            </a:r>
            <a:r>
              <a:rPr lang="en-US" dirty="0" smtClean="0"/>
              <a:t>the distance </a:t>
            </a:r>
            <a:r>
              <a:rPr lang="en-US" dirty="0" smtClean="0"/>
              <a:t>to the receiver and the acceptable bit-error rate. </a:t>
            </a:r>
            <a:endParaRPr lang="en-US" dirty="0" smtClean="0"/>
          </a:p>
          <a:p>
            <a:r>
              <a:rPr lang="en-US" dirty="0" smtClean="0"/>
              <a:t>For the experiments </a:t>
            </a:r>
            <a:r>
              <a:rPr lang="en-US" dirty="0" smtClean="0"/>
              <a:t>described in this paper, the communication </a:t>
            </a:r>
            <a:r>
              <a:rPr lang="en-US" dirty="0" smtClean="0"/>
              <a:t>energy parameters </a:t>
            </a:r>
            <a:r>
              <a:rPr lang="en-US" dirty="0" smtClean="0"/>
              <a:t>are set as</a:t>
            </a:r>
            <a:r>
              <a:rPr lang="en-US" dirty="0" smtClean="0"/>
              <a:t>:</a:t>
            </a:r>
            <a:r>
              <a:rPr lang="en-US" dirty="0" smtClean="0"/>
              <a:t> </a:t>
            </a:r>
            <a:endParaRPr lang="en-US" dirty="0" smtClean="0"/>
          </a:p>
          <a:p>
            <a:pPr lvl="1"/>
            <a:r>
              <a:rPr lang="en-US" dirty="0" err="1" smtClean="0"/>
              <a:t>E</a:t>
            </a:r>
            <a:r>
              <a:rPr lang="en-US" sz="1000" b="1" dirty="0" err="1" smtClean="0"/>
              <a:t>elec</a:t>
            </a:r>
            <a:r>
              <a:rPr lang="en-US" dirty="0" smtClean="0"/>
              <a:t>= 50 </a:t>
            </a:r>
            <a:r>
              <a:rPr lang="en-US" dirty="0" err="1" smtClean="0"/>
              <a:t>nJ⁄bit</a:t>
            </a:r>
            <a:r>
              <a:rPr lang="en-US" dirty="0" smtClean="0"/>
              <a:t>,</a:t>
            </a:r>
            <a:r>
              <a:rPr lang="az-Cyrl-AZ" dirty="0" smtClean="0"/>
              <a:t> </a:t>
            </a:r>
            <a:endParaRPr lang="en-US" dirty="0" smtClean="0"/>
          </a:p>
          <a:p>
            <a:pPr lvl="1"/>
            <a:r>
              <a:rPr lang="az-Cyrl-AZ" dirty="0" smtClean="0"/>
              <a:t>є</a:t>
            </a:r>
            <a:r>
              <a:rPr lang="en-US" sz="1000" b="1" dirty="0" err="1" smtClean="0"/>
              <a:t>fs</a:t>
            </a:r>
            <a:r>
              <a:rPr lang="en-US" dirty="0" smtClean="0"/>
              <a:t>= 10 pJ⁄bit⁄m² , and </a:t>
            </a:r>
          </a:p>
          <a:p>
            <a:pPr lvl="1"/>
            <a:r>
              <a:rPr lang="az-Cyrl-AZ" dirty="0" smtClean="0"/>
              <a:t>є</a:t>
            </a:r>
            <a:r>
              <a:rPr lang="en-US" sz="1000" b="1" dirty="0" smtClean="0"/>
              <a:t>mp</a:t>
            </a:r>
            <a:r>
              <a:rPr lang="en-US" dirty="0" smtClean="0"/>
              <a:t>= 0.0013 </a:t>
            </a:r>
            <a:r>
              <a:rPr lang="en-US" dirty="0" err="1" smtClean="0"/>
              <a:t>pJ</a:t>
            </a:r>
            <a:r>
              <a:rPr lang="en-US" dirty="0" err="1" smtClean="0"/>
              <a:t>⁄</a:t>
            </a:r>
            <a:r>
              <a:rPr lang="en-US" dirty="0" err="1" smtClean="0"/>
              <a:t>bit</a:t>
            </a:r>
            <a:r>
              <a:rPr lang="en-US" dirty="0" err="1" smtClean="0"/>
              <a:t>⁄</a:t>
            </a:r>
            <a:r>
              <a:rPr lang="en-US" dirty="0" err="1" smtClean="0"/>
              <a:t>m</a:t>
            </a:r>
            <a:r>
              <a:rPr lang="en-US" dirty="0" smtClean="0"/>
              <a:t>⁴ .</a:t>
            </a:r>
          </a:p>
          <a:p>
            <a:pPr lvl="1"/>
            <a:r>
              <a:rPr lang="en-US" dirty="0" smtClean="0"/>
              <a:t> </a:t>
            </a:r>
            <a:r>
              <a:rPr lang="en-US" dirty="0" smtClean="0"/>
              <a:t>Using our previous </a:t>
            </a:r>
            <a:r>
              <a:rPr lang="en-US" dirty="0" smtClean="0"/>
              <a:t>experimental results </a:t>
            </a:r>
            <a:r>
              <a:rPr lang="en-US" dirty="0" smtClean="0"/>
              <a:t>[26], the energy for data aggregation is set </a:t>
            </a:r>
            <a:r>
              <a:rPr lang="en-US" dirty="0" smtClean="0"/>
              <a:t>as E</a:t>
            </a:r>
            <a:r>
              <a:rPr lang="en-US" sz="1000" b="1" dirty="0" smtClean="0"/>
              <a:t>DA</a:t>
            </a:r>
            <a:r>
              <a:rPr lang="en-US" dirty="0" smtClean="0"/>
              <a:t>=5 </a:t>
            </a:r>
            <a:r>
              <a:rPr lang="en-US" dirty="0" err="1" smtClean="0"/>
              <a:t>nJ</a:t>
            </a:r>
            <a:r>
              <a:rPr lang="en-US" dirty="0" smtClean="0"/>
              <a:t> ⁄</a:t>
            </a:r>
            <a:r>
              <a:rPr lang="en-US" dirty="0" err="1" smtClean="0"/>
              <a:t>bit⁄signal</a:t>
            </a:r>
            <a:r>
              <a:rPr lang="en-US" dirty="0" smtClean="0"/>
              <a:t>.</a:t>
            </a:r>
            <a:endParaRPr lang="en-US" dirty="0"/>
          </a:p>
        </p:txBody>
      </p:sp>
      <p:pic>
        <p:nvPicPr>
          <p:cNvPr id="8194" name="Picture 2"/>
          <p:cNvPicPr>
            <a:picLocks noChangeAspect="1" noChangeArrowheads="1"/>
          </p:cNvPicPr>
          <p:nvPr/>
        </p:nvPicPr>
        <p:blipFill>
          <a:blip r:embed="rId2"/>
          <a:srcRect/>
          <a:stretch>
            <a:fillRect/>
          </a:stretch>
        </p:blipFill>
        <p:spPr bwMode="auto">
          <a:xfrm>
            <a:off x="2733675" y="2209800"/>
            <a:ext cx="3676650" cy="295275"/>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B. Optimum Number of Clusters</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In LEACH, the cluster formation algorithm was created to </a:t>
            </a:r>
            <a:r>
              <a:rPr lang="en-US" dirty="0" smtClean="0"/>
              <a:t>ensure that </a:t>
            </a:r>
            <a:r>
              <a:rPr lang="en-US" dirty="0" smtClean="0"/>
              <a:t>the </a:t>
            </a:r>
            <a:endParaRPr lang="en-US" dirty="0" smtClean="0"/>
          </a:p>
          <a:p>
            <a:pPr lvl="1"/>
            <a:r>
              <a:rPr lang="en-US" dirty="0" smtClean="0"/>
              <a:t>expected </a:t>
            </a:r>
            <a:r>
              <a:rPr lang="en-US" dirty="0" smtClean="0"/>
              <a:t>number of clusters per round is </a:t>
            </a:r>
            <a:r>
              <a:rPr lang="en-US" dirty="0" smtClean="0"/>
              <a:t>k, </a:t>
            </a:r>
            <a:r>
              <a:rPr lang="en-US" dirty="0" smtClean="0"/>
              <a:t>a </a:t>
            </a:r>
            <a:r>
              <a:rPr lang="en-US" dirty="0" smtClean="0"/>
              <a:t>system parameter</a:t>
            </a:r>
            <a:r>
              <a:rPr lang="en-US" dirty="0" smtClean="0"/>
              <a:t>. </a:t>
            </a:r>
            <a:endParaRPr lang="en-US" dirty="0" smtClean="0"/>
          </a:p>
          <a:p>
            <a:r>
              <a:rPr lang="en-US" dirty="0" smtClean="0"/>
              <a:t>We </a:t>
            </a:r>
            <a:r>
              <a:rPr lang="en-US" dirty="0" smtClean="0"/>
              <a:t>can analytically determine the </a:t>
            </a:r>
            <a:r>
              <a:rPr lang="en-US" dirty="0" smtClean="0">
                <a:solidFill>
                  <a:srgbClr val="0070C0"/>
                </a:solidFill>
              </a:rPr>
              <a:t>optimal value </a:t>
            </a:r>
            <a:r>
              <a:rPr lang="en-US" dirty="0" smtClean="0">
                <a:solidFill>
                  <a:srgbClr val="0070C0"/>
                </a:solidFill>
              </a:rPr>
              <a:t>of k in </a:t>
            </a:r>
            <a:r>
              <a:rPr lang="en-US" dirty="0" smtClean="0">
                <a:solidFill>
                  <a:srgbClr val="0070C0"/>
                </a:solidFill>
              </a:rPr>
              <a:t>LEACH using the computation and communication </a:t>
            </a:r>
            <a:r>
              <a:rPr lang="en-US" dirty="0" smtClean="0">
                <a:solidFill>
                  <a:srgbClr val="0070C0"/>
                </a:solidFill>
              </a:rPr>
              <a:t>energy models</a:t>
            </a:r>
            <a:r>
              <a:rPr lang="en-US" dirty="0" smtClean="0">
                <a:solidFill>
                  <a:srgbClr val="0070C0"/>
                </a:solidFill>
              </a:rPr>
              <a:t>. </a:t>
            </a:r>
            <a:endParaRPr lang="en-US" dirty="0" smtClean="0">
              <a:solidFill>
                <a:srgbClr val="0070C0"/>
              </a:solidFill>
            </a:endParaRPr>
          </a:p>
          <a:p>
            <a:r>
              <a:rPr lang="en-US" dirty="0" smtClean="0"/>
              <a:t>Assume </a:t>
            </a:r>
            <a:r>
              <a:rPr lang="en-US" dirty="0" smtClean="0"/>
              <a:t>that there are </a:t>
            </a:r>
            <a:r>
              <a:rPr lang="en-US" dirty="0" smtClean="0"/>
              <a:t>N nodes </a:t>
            </a:r>
            <a:r>
              <a:rPr lang="en-US" dirty="0" smtClean="0"/>
              <a:t>distributed </a:t>
            </a:r>
            <a:r>
              <a:rPr lang="en-US" dirty="0" smtClean="0"/>
              <a:t>uniformly in </a:t>
            </a:r>
            <a:r>
              <a:rPr lang="en-US" dirty="0" smtClean="0"/>
              <a:t>an </a:t>
            </a:r>
            <a:r>
              <a:rPr lang="en-US" dirty="0" smtClean="0"/>
              <a:t>M×M region</a:t>
            </a:r>
            <a:r>
              <a:rPr lang="en-US" dirty="0" smtClean="0"/>
              <a:t>. </a:t>
            </a:r>
            <a:endParaRPr lang="en-US" dirty="0" smtClean="0"/>
          </a:p>
          <a:p>
            <a:r>
              <a:rPr lang="en-US" dirty="0" smtClean="0"/>
              <a:t>If </a:t>
            </a:r>
            <a:r>
              <a:rPr lang="en-US" dirty="0" smtClean="0"/>
              <a:t>there are </a:t>
            </a:r>
            <a:r>
              <a:rPr lang="en-US" dirty="0" smtClean="0"/>
              <a:t>k clusters</a:t>
            </a:r>
            <a:r>
              <a:rPr lang="en-US" dirty="0" smtClean="0"/>
              <a:t>, there are on </a:t>
            </a:r>
            <a:r>
              <a:rPr lang="en-US" dirty="0" smtClean="0"/>
              <a:t>average </a:t>
            </a:r>
            <a:r>
              <a:rPr lang="en-US" dirty="0" err="1" smtClean="0"/>
              <a:t>N⁄k</a:t>
            </a:r>
            <a:r>
              <a:rPr lang="en-US" dirty="0" smtClean="0"/>
              <a:t> nodes </a:t>
            </a:r>
            <a:r>
              <a:rPr lang="en-US" dirty="0" smtClean="0"/>
              <a:t>per cluster (one cluster head </a:t>
            </a:r>
            <a:r>
              <a:rPr lang="en-US" dirty="0" smtClean="0"/>
              <a:t>and </a:t>
            </a:r>
            <a:r>
              <a:rPr lang="en-US" dirty="0" smtClean="0">
                <a:solidFill>
                  <a:srgbClr val="0070C0"/>
                </a:solidFill>
              </a:rPr>
              <a:t>(</a:t>
            </a:r>
            <a:r>
              <a:rPr lang="en-US" dirty="0" err="1" smtClean="0">
                <a:solidFill>
                  <a:srgbClr val="0070C0"/>
                </a:solidFill>
              </a:rPr>
              <a:t>N</a:t>
            </a:r>
            <a:r>
              <a:rPr lang="en-US" dirty="0" err="1" smtClean="0">
                <a:solidFill>
                  <a:srgbClr val="0070C0"/>
                </a:solidFill>
              </a:rPr>
              <a:t>⁄</a:t>
            </a:r>
            <a:r>
              <a:rPr lang="en-US" dirty="0" err="1" smtClean="0">
                <a:solidFill>
                  <a:srgbClr val="0070C0"/>
                </a:solidFill>
              </a:rPr>
              <a:t>k</a:t>
            </a:r>
            <a:r>
              <a:rPr lang="en-US" dirty="0" smtClean="0">
                <a:solidFill>
                  <a:srgbClr val="0070C0"/>
                </a:solidFill>
              </a:rPr>
              <a:t>)-1 non-cluster </a:t>
            </a:r>
            <a:r>
              <a:rPr lang="en-US" dirty="0" smtClean="0">
                <a:solidFill>
                  <a:srgbClr val="0070C0"/>
                </a:solidFill>
              </a:rPr>
              <a:t>head nodes</a:t>
            </a:r>
            <a:r>
              <a:rPr lang="en-US" dirty="0" smtClean="0"/>
              <a:t>). </a:t>
            </a:r>
            <a:endParaRPr lang="en-US" dirty="0" smtClean="0"/>
          </a:p>
          <a:p>
            <a:r>
              <a:rPr lang="en-US" dirty="0" smtClean="0"/>
              <a:t>Each </a:t>
            </a:r>
            <a:r>
              <a:rPr lang="en-US" dirty="0" smtClean="0"/>
              <a:t>cluster head dissipates </a:t>
            </a:r>
            <a:r>
              <a:rPr lang="en-US" dirty="0" smtClean="0"/>
              <a:t>energy </a:t>
            </a:r>
            <a:r>
              <a:rPr lang="en-US" dirty="0" smtClean="0"/>
              <a:t>receiving signals from the nodes, aggregating the signals, </a:t>
            </a:r>
            <a:r>
              <a:rPr lang="en-US" dirty="0" smtClean="0"/>
              <a:t>and transmitting </a:t>
            </a:r>
            <a:r>
              <a:rPr lang="en-US" dirty="0" smtClean="0"/>
              <a:t>the aggregate signal to the BS. </a:t>
            </a:r>
            <a:endParaRPr lang="en-US" dirty="0" smtClean="0"/>
          </a:p>
          <a:p>
            <a:r>
              <a:rPr lang="en-US" dirty="0" smtClean="0"/>
              <a:t>Since </a:t>
            </a:r>
            <a:r>
              <a:rPr lang="en-US" dirty="0" smtClean="0"/>
              <a:t>the BS is </a:t>
            </a:r>
            <a:r>
              <a:rPr lang="en-US" dirty="0" smtClean="0"/>
              <a:t>far from </a:t>
            </a:r>
            <a:r>
              <a:rPr lang="en-US" dirty="0" smtClean="0"/>
              <a:t>the nodes, </a:t>
            </a:r>
            <a:endParaRPr lang="en-US" dirty="0" smtClean="0"/>
          </a:p>
          <a:p>
            <a:pPr lvl="1"/>
            <a:r>
              <a:rPr lang="en-US" dirty="0" smtClean="0"/>
              <a:t>presumably </a:t>
            </a:r>
            <a:r>
              <a:rPr lang="en-US" dirty="0" smtClean="0"/>
              <a:t>the energy dissipation follows </a:t>
            </a:r>
            <a:r>
              <a:rPr lang="en-US" dirty="0" smtClean="0"/>
              <a:t>the multipath </a:t>
            </a:r>
            <a:r>
              <a:rPr lang="en-US" dirty="0" smtClean="0"/>
              <a:t>model </a:t>
            </a:r>
            <a:r>
              <a:rPr lang="en-US" dirty="0" smtClean="0"/>
              <a:t>(d⁴ </a:t>
            </a:r>
            <a:r>
              <a:rPr lang="en-US" dirty="0" smtClean="0"/>
              <a:t>power loss). Therefore, the energy </a:t>
            </a:r>
            <a:r>
              <a:rPr lang="en-US" dirty="0" smtClean="0"/>
              <a:t>dissipated in </a:t>
            </a:r>
            <a:r>
              <a:rPr lang="en-US" dirty="0" smtClean="0"/>
              <a:t>the cluster head node during a single frame </a:t>
            </a:r>
            <a:r>
              <a:rPr lang="en-US" dirty="0" smtClean="0"/>
              <a:t>is</a:t>
            </a:r>
          </a:p>
          <a:p>
            <a:pPr lvl="1"/>
            <a:endParaRPr lang="en-US" dirty="0" smtClean="0"/>
          </a:p>
          <a:p>
            <a:pPr lvl="1"/>
            <a:endParaRPr lang="en-US" dirty="0" smtClean="0"/>
          </a:p>
          <a:p>
            <a:pPr lvl="1"/>
            <a:r>
              <a:rPr lang="en-US" dirty="0" smtClean="0"/>
              <a:t>where </a:t>
            </a:r>
            <a:r>
              <a:rPr lang="en-US" dirty="0" smtClean="0"/>
              <a:t>I is </a:t>
            </a:r>
            <a:r>
              <a:rPr lang="en-US" dirty="0" smtClean="0"/>
              <a:t>the number of bits in each data message, </a:t>
            </a:r>
            <a:r>
              <a:rPr lang="en-US" dirty="0" err="1" smtClean="0"/>
              <a:t>d</a:t>
            </a:r>
            <a:r>
              <a:rPr lang="en-US" sz="1700" b="1" dirty="0" err="1" smtClean="0"/>
              <a:t>toBS</a:t>
            </a:r>
            <a:r>
              <a:rPr lang="en-US" dirty="0" smtClean="0"/>
              <a:t> is the </a:t>
            </a:r>
            <a:r>
              <a:rPr lang="en-US" dirty="0" smtClean="0"/>
              <a:t>distance from the cluster head node to the BS, and we </a:t>
            </a:r>
            <a:r>
              <a:rPr lang="en-US" dirty="0" smtClean="0"/>
              <a:t>have assumed </a:t>
            </a:r>
            <a:r>
              <a:rPr lang="en-US" dirty="0" smtClean="0"/>
              <a:t>perfect data aggregation.</a:t>
            </a:r>
            <a:endParaRPr lang="en-US" dirty="0"/>
          </a:p>
        </p:txBody>
      </p:sp>
      <p:pic>
        <p:nvPicPr>
          <p:cNvPr id="9218" name="Picture 2"/>
          <p:cNvPicPr>
            <a:picLocks noChangeAspect="1" noChangeArrowheads="1"/>
          </p:cNvPicPr>
          <p:nvPr/>
        </p:nvPicPr>
        <p:blipFill>
          <a:blip r:embed="rId2"/>
          <a:srcRect/>
          <a:stretch>
            <a:fillRect/>
          </a:stretch>
        </p:blipFill>
        <p:spPr bwMode="auto">
          <a:xfrm>
            <a:off x="2195513" y="5029200"/>
            <a:ext cx="4752975" cy="714375"/>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B. Optimum Number of Clusters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Each non-cluster head node only needs to transmit its data </a:t>
            </a:r>
            <a:r>
              <a:rPr lang="en-US" dirty="0" smtClean="0"/>
              <a:t>to the </a:t>
            </a:r>
            <a:r>
              <a:rPr lang="en-US" dirty="0" smtClean="0"/>
              <a:t>cluster head once during a frame. </a:t>
            </a:r>
            <a:endParaRPr lang="en-US" dirty="0" smtClean="0"/>
          </a:p>
          <a:p>
            <a:r>
              <a:rPr lang="en-US" dirty="0" smtClean="0"/>
              <a:t>Presumably </a:t>
            </a:r>
            <a:r>
              <a:rPr lang="en-US" dirty="0" smtClean="0"/>
              <a:t>the </a:t>
            </a:r>
            <a:r>
              <a:rPr lang="en-US" dirty="0" smtClean="0"/>
              <a:t>distance to </a:t>
            </a:r>
            <a:r>
              <a:rPr lang="en-US" dirty="0" smtClean="0"/>
              <a:t>the cluster head is small, </a:t>
            </a:r>
            <a:endParaRPr lang="en-US" dirty="0" smtClean="0"/>
          </a:p>
          <a:p>
            <a:pPr lvl="1"/>
            <a:r>
              <a:rPr lang="en-US" dirty="0" smtClean="0"/>
              <a:t>so </a:t>
            </a:r>
            <a:r>
              <a:rPr lang="en-US" dirty="0" smtClean="0"/>
              <a:t>the energy dissipation follows </a:t>
            </a:r>
            <a:r>
              <a:rPr lang="en-US" dirty="0" smtClean="0"/>
              <a:t>the </a:t>
            </a:r>
            <a:r>
              <a:rPr lang="en-US" dirty="0" err="1" smtClean="0"/>
              <a:t>Friss</a:t>
            </a:r>
            <a:r>
              <a:rPr lang="en-US" dirty="0" smtClean="0"/>
              <a:t> </a:t>
            </a:r>
            <a:r>
              <a:rPr lang="en-US" dirty="0" smtClean="0"/>
              <a:t>free-space model </a:t>
            </a:r>
            <a:r>
              <a:rPr lang="en-US" dirty="0" smtClean="0"/>
              <a:t>(d² power </a:t>
            </a:r>
            <a:r>
              <a:rPr lang="en-US" dirty="0" smtClean="0"/>
              <a:t>loss). Thus, the energy </a:t>
            </a:r>
            <a:r>
              <a:rPr lang="en-US" dirty="0" smtClean="0"/>
              <a:t>used in </a:t>
            </a:r>
            <a:r>
              <a:rPr lang="en-US" dirty="0" smtClean="0"/>
              <a:t>each non-cluster head node </a:t>
            </a:r>
            <a:r>
              <a:rPr lang="en-US" dirty="0" smtClean="0"/>
              <a:t>is</a:t>
            </a:r>
          </a:p>
          <a:p>
            <a:pPr lvl="1"/>
            <a:endParaRPr lang="en-US" dirty="0" smtClean="0"/>
          </a:p>
          <a:p>
            <a:pPr lvl="1"/>
            <a:r>
              <a:rPr lang="en-US" dirty="0" smtClean="0"/>
              <a:t>where</a:t>
            </a:r>
            <a:r>
              <a:rPr lang="en-US" dirty="0" smtClean="0"/>
              <a:t> </a:t>
            </a:r>
            <a:r>
              <a:rPr lang="en-US" dirty="0" err="1" smtClean="0"/>
              <a:t>d</a:t>
            </a:r>
            <a:r>
              <a:rPr lang="en-US" sz="1200" b="1" dirty="0" err="1" smtClean="0"/>
              <a:t>toCH</a:t>
            </a:r>
            <a:r>
              <a:rPr lang="en-US" dirty="0" smtClean="0"/>
              <a:t> </a:t>
            </a:r>
            <a:r>
              <a:rPr lang="en-US" dirty="0" smtClean="0"/>
              <a:t>is the distance from the node to the cluster head.</a:t>
            </a:r>
            <a:endParaRPr lang="en-US" dirty="0"/>
          </a:p>
        </p:txBody>
      </p:sp>
      <p:pic>
        <p:nvPicPr>
          <p:cNvPr id="10242" name="Picture 2"/>
          <p:cNvPicPr>
            <a:picLocks noChangeAspect="1" noChangeArrowheads="1"/>
          </p:cNvPicPr>
          <p:nvPr/>
        </p:nvPicPr>
        <p:blipFill>
          <a:blip r:embed="rId2"/>
          <a:srcRect/>
          <a:stretch>
            <a:fillRect/>
          </a:stretch>
        </p:blipFill>
        <p:spPr bwMode="auto">
          <a:xfrm>
            <a:off x="2724150" y="4648200"/>
            <a:ext cx="3695700" cy="32385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B. Optimum Number of Clusters</a:t>
            </a:r>
            <a:endParaRPr lang="en-US" dirty="0"/>
          </a:p>
        </p:txBody>
      </p:sp>
      <p:sp>
        <p:nvSpPr>
          <p:cNvPr id="3" name="Content Placeholder 2"/>
          <p:cNvSpPr>
            <a:spLocks noGrp="1"/>
          </p:cNvSpPr>
          <p:nvPr>
            <p:ph idx="1"/>
          </p:nvPr>
        </p:nvSpPr>
        <p:spPr/>
        <p:txBody>
          <a:bodyPr>
            <a:normAutofit/>
          </a:bodyPr>
          <a:lstStyle/>
          <a:p>
            <a:r>
              <a:rPr lang="en-US" dirty="0" smtClean="0"/>
              <a:t>The area occupied by each cluster is </a:t>
            </a:r>
            <a:r>
              <a:rPr lang="en-US" dirty="0" smtClean="0"/>
              <a:t>M²⁄k approximately </a:t>
            </a:r>
            <a:r>
              <a:rPr lang="en-US" dirty="0" smtClean="0"/>
              <a:t>. </a:t>
            </a:r>
            <a:endParaRPr lang="en-US" dirty="0" smtClean="0"/>
          </a:p>
          <a:p>
            <a:pPr lvl="1" algn="just"/>
            <a:r>
              <a:rPr lang="en-US" dirty="0" smtClean="0"/>
              <a:t>an </a:t>
            </a:r>
            <a:r>
              <a:rPr lang="en-US" dirty="0" smtClean="0"/>
              <a:t>arbitrary-shaped region with a node </a:t>
            </a:r>
            <a:r>
              <a:rPr lang="en-US" dirty="0" smtClean="0"/>
              <a:t>distribution </a:t>
            </a:r>
            <a:r>
              <a:rPr lang="el-GR" dirty="0" smtClean="0"/>
              <a:t>ρ</a:t>
            </a:r>
            <a:r>
              <a:rPr lang="en-US" dirty="0" smtClean="0"/>
              <a:t>(</a:t>
            </a:r>
            <a:r>
              <a:rPr lang="en-US" dirty="0" err="1" smtClean="0"/>
              <a:t>x,y</a:t>
            </a:r>
            <a:r>
              <a:rPr lang="en-US" dirty="0" smtClean="0"/>
              <a:t>). </a:t>
            </a:r>
          </a:p>
          <a:p>
            <a:pPr lvl="1" algn="just"/>
            <a:r>
              <a:rPr lang="en-US" dirty="0" smtClean="0"/>
              <a:t>The </a:t>
            </a:r>
            <a:r>
              <a:rPr lang="en-US" dirty="0" smtClean="0"/>
              <a:t>expected squared distance from the </a:t>
            </a:r>
            <a:r>
              <a:rPr lang="en-US" dirty="0" smtClean="0"/>
              <a:t>nodes to </a:t>
            </a:r>
            <a:r>
              <a:rPr lang="en-US" dirty="0" smtClean="0"/>
              <a:t>the cluster head (assumed to be at the center of mass of </a:t>
            </a:r>
            <a:r>
              <a:rPr lang="en-US" dirty="0" smtClean="0"/>
              <a:t>the cluster</a:t>
            </a:r>
            <a:r>
              <a:rPr lang="en-US" dirty="0" smtClean="0"/>
              <a:t>) is given by</a:t>
            </a:r>
            <a:endParaRPr lang="en-US" dirty="0"/>
          </a:p>
        </p:txBody>
      </p:sp>
      <p:sp>
        <p:nvSpPr>
          <p:cNvPr id="4" name="TextBox 3"/>
          <p:cNvSpPr txBox="1"/>
          <p:nvPr/>
        </p:nvSpPr>
        <p:spPr>
          <a:xfrm>
            <a:off x="152400" y="4495800"/>
            <a:ext cx="184731" cy="369332"/>
          </a:xfrm>
          <a:prstGeom prst="rect">
            <a:avLst/>
          </a:prstGeom>
          <a:noFill/>
        </p:spPr>
        <p:txBody>
          <a:bodyPr wrap="none" rtlCol="0">
            <a:spAutoFit/>
          </a:bodyPr>
          <a:lstStyle/>
          <a:p>
            <a:endParaRPr lang="en-US" dirty="0"/>
          </a:p>
        </p:txBody>
      </p:sp>
      <p:pic>
        <p:nvPicPr>
          <p:cNvPr id="11266" name="Picture 2"/>
          <p:cNvPicPr>
            <a:picLocks noChangeAspect="1" noChangeArrowheads="1"/>
          </p:cNvPicPr>
          <p:nvPr/>
        </p:nvPicPr>
        <p:blipFill>
          <a:blip r:embed="rId2"/>
          <a:srcRect/>
          <a:stretch>
            <a:fillRect/>
          </a:stretch>
        </p:blipFill>
        <p:spPr bwMode="auto">
          <a:xfrm>
            <a:off x="2724150" y="4962525"/>
            <a:ext cx="4057650" cy="98107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5702</Words>
  <Application>Microsoft Office PowerPoint</Application>
  <PresentationFormat>On-screen Show (4:3)</PresentationFormat>
  <Paragraphs>358</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An Application-Specific Protocol Architecture for Wireless Micro sensor Networks</vt:lpstr>
      <vt:lpstr>Microsensor Networks</vt:lpstr>
      <vt:lpstr>Abstract</vt:lpstr>
      <vt:lpstr>I. INTRODUCTION</vt:lpstr>
      <vt:lpstr>I. INTRODUCTION</vt:lpstr>
      <vt:lpstr>I. INTRODUCTION</vt:lpstr>
      <vt:lpstr>I. INTRODUCTION</vt:lpstr>
      <vt:lpstr>I. INTRODUCTION</vt:lpstr>
      <vt:lpstr>II. BACKGROUND</vt:lpstr>
      <vt:lpstr>II. BACKGROUND</vt:lpstr>
      <vt:lpstr>II. BACKGROUND</vt:lpstr>
      <vt:lpstr>III. LEACH PROTOCOL ARCHITECTURE…</vt:lpstr>
      <vt:lpstr>III. LEACH PROTOCOL ARCHITECTURE</vt:lpstr>
      <vt:lpstr>III. LEACH PROTOCOL ARCHITECTURE</vt:lpstr>
      <vt:lpstr>III. LEACH PROTOCOL ARCHITECTURE</vt:lpstr>
      <vt:lpstr>III. LEACH PROTOCOL ARCHITECTURE</vt:lpstr>
      <vt:lpstr>A. Cluster Head Selection Algorithms in LEACH </vt:lpstr>
      <vt:lpstr>A. Cluster Head Selection Algorithms in LEACH</vt:lpstr>
      <vt:lpstr>A. Cluster Head Selection Algorithms in LEACH</vt:lpstr>
      <vt:lpstr>A. Cluster Head Selection Algorithms in LEACH</vt:lpstr>
      <vt:lpstr>A. Cluster Head Selection Algorithms in LEACH</vt:lpstr>
      <vt:lpstr>A. Cluster Head Selection Algorithms in LEACH</vt:lpstr>
      <vt:lpstr>A. Cluster Head Selection Algorithms in LEACH</vt:lpstr>
      <vt:lpstr>A. Cluster Head Selection Algorithms in LEACH</vt:lpstr>
      <vt:lpstr>B. Cluster Formation Algorithm in LEACH</vt:lpstr>
      <vt:lpstr>B. Cluster Formation Algorithm in LEACH</vt:lpstr>
      <vt:lpstr>B. Cluster Formation Algorithm in LEACH</vt:lpstr>
      <vt:lpstr>B. Cluster Formation Algorithm in LEACH</vt:lpstr>
      <vt:lpstr>B. Cluster Formation Algorithm in LEACH</vt:lpstr>
      <vt:lpstr>C. Steady-State Phase in LEACH</vt:lpstr>
      <vt:lpstr>C. Steady-State Phase in LEACH</vt:lpstr>
      <vt:lpstr>C. Steady-State Phase in LEACH</vt:lpstr>
      <vt:lpstr>C. Steady-State Phase in LEACH</vt:lpstr>
      <vt:lpstr>D. LEACH-C: BS Cluster Formation</vt:lpstr>
      <vt:lpstr>D. LEACH-C: BS Cluster Formation</vt:lpstr>
      <vt:lpstr>D. LEACH-C: BS Cluster Formation</vt:lpstr>
      <vt:lpstr>IV. ANALYSIS AND SIMULATION OF LEACH</vt:lpstr>
      <vt:lpstr>IV. ANALYSIS AND SIMULATION OF LEACH</vt:lpstr>
      <vt:lpstr>IV. ANALYSIS AND SIMULATION OF LEACH</vt:lpstr>
      <vt:lpstr>IV. ANALYSIS AND SIMULATION OF LEACH</vt:lpstr>
      <vt:lpstr>IV. ANALYSIS AND SIMULATION OF LEACH</vt:lpstr>
      <vt:lpstr>A. Experiment Setup</vt:lpstr>
      <vt:lpstr>A. Experiment Setup</vt:lpstr>
      <vt:lpstr>A. Experiment Setup</vt:lpstr>
      <vt:lpstr>B. Optimum Number of Clusters</vt:lpstr>
      <vt:lpstr>B. Optimum Number of Clusters</vt:lpstr>
      <vt:lpstr>B. Optimum Number of Clusters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Application-Specific Protocol Architecture for Wireless Micro sensor Networks</dc:title>
  <dc:creator>Project Lab</dc:creator>
  <cp:lastModifiedBy>Project Lab</cp:lastModifiedBy>
  <cp:revision>109</cp:revision>
  <dcterms:created xsi:type="dcterms:W3CDTF">2012-03-01T19:05:11Z</dcterms:created>
  <dcterms:modified xsi:type="dcterms:W3CDTF">2012-03-01T15:54:12Z</dcterms:modified>
</cp:coreProperties>
</file>