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61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5" r:id="rId16"/>
    <p:sldId id="277" r:id="rId17"/>
    <p:sldId id="279" r:id="rId18"/>
    <p:sldId id="281" r:id="rId19"/>
    <p:sldId id="283" r:id="rId20"/>
    <p:sldId id="284" r:id="rId21"/>
    <p:sldId id="285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C7A2D-3BA4-4633-BE4D-FE713C9B1DE3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1ACE5-E05C-4157-A4D6-8D2091A44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C386F-CA7A-436A-B4B5-EC69C0E103EF}" type="datetimeFigureOut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245CE-493D-45FA-95E0-B3B1C00C4D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245CE-493D-45FA-95E0-B3B1C00C4DC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F891-41C6-4363-939D-008578F70B58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07D2-613A-4BAE-9BF1-23C8CFEAA7C0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E0C9C-41F9-40B8-825E-FF70EBE32CB8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DBD36-4B73-4294-9692-F7F5770BF42B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8DFF-AF05-4A83-B6AB-69A1E2A3EED7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73E2A-38D9-4BFC-9384-6DE91816755E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B787-01BB-44C7-8073-E6C97BFA8AFB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AFE8-1777-46B9-A8E7-2648ACA8C9D5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503EA-9F14-4CA0-957F-D3AAFEF629A5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A73B0-03B7-4914-AC4B-9968A2C63DEF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8E44-03E4-4F3D-A383-2BB636913867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9C651-8B57-464B-AE2F-AE5BFEA80BC0}" type="datetime1">
              <a:rPr lang="en-US" smtClean="0"/>
              <a:pPr/>
              <a:t>10/22/2013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C1281-F455-4004-BD7E-81779DD87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AMCTD: Adaptive Mobility of Courier nodes in</a:t>
            </a:r>
            <a:br>
              <a:rPr lang="en-US" dirty="0"/>
            </a:br>
            <a:r>
              <a:rPr lang="en-US" dirty="0"/>
              <a:t>Threshold-optimized DBR Protocol for Underwater</a:t>
            </a:r>
            <a:br>
              <a:rPr lang="en-US" dirty="0"/>
            </a:br>
            <a:r>
              <a:rPr lang="en-US" dirty="0"/>
              <a:t>Wireless Sensor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Mohsin</a:t>
            </a:r>
            <a:r>
              <a:rPr lang="en-US" dirty="0" smtClean="0"/>
              <a:t> </a:t>
            </a:r>
            <a:r>
              <a:rPr lang="en-US" dirty="0" err="1"/>
              <a:t>Raza</a:t>
            </a:r>
            <a:r>
              <a:rPr lang="en-US" dirty="0"/>
              <a:t> </a:t>
            </a:r>
            <a:r>
              <a:rPr lang="en-US" dirty="0" err="1"/>
              <a:t>Jafri</a:t>
            </a:r>
            <a:endParaRPr lang="en-US" dirty="0"/>
          </a:p>
          <a:p>
            <a:r>
              <a:rPr lang="en-US" dirty="0"/>
              <a:t>Department of Electrical Engineering</a:t>
            </a:r>
          </a:p>
          <a:p>
            <a:r>
              <a:rPr lang="en-US" dirty="0"/>
              <a:t>COMSATS Institute of Information Technology</a:t>
            </a:r>
          </a:p>
          <a:p>
            <a:r>
              <a:rPr lang="en-US" dirty="0"/>
              <a:t>Islamabad, Pakistan</a:t>
            </a:r>
          </a:p>
          <a:p>
            <a:r>
              <a:rPr lang="en-US" dirty="0"/>
              <a:t>mohsin09@live.com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Motivation </a:t>
            </a:r>
            <a:r>
              <a:rPr lang="en-US" sz="2800" dirty="0" smtClean="0"/>
              <a:t>and Contribution</a:t>
            </a:r>
            <a:endParaRPr lang="en-US" sz="2800" dirty="0"/>
          </a:p>
          <a:p>
            <a:r>
              <a:rPr lang="en-US" sz="2800" dirty="0" smtClean="0"/>
              <a:t>Proposed </a:t>
            </a:r>
            <a:r>
              <a:rPr lang="en-US" sz="2800" dirty="0" smtClean="0"/>
              <a:t>Scheme: </a:t>
            </a:r>
            <a:r>
              <a:rPr lang="en-US" sz="2800" dirty="0" smtClean="0"/>
              <a:t>Adaptive Mobility of Courier Nodes in Threshold-optimized Depth-based Routing (</a:t>
            </a:r>
            <a:r>
              <a:rPr lang="en-US" sz="2800" dirty="0"/>
              <a:t>AMCTD)</a:t>
            </a:r>
            <a:endParaRPr lang="en-US" sz="2800" dirty="0" smtClean="0"/>
          </a:p>
          <a:p>
            <a:r>
              <a:rPr lang="en-US" sz="2800" dirty="0" smtClean="0"/>
              <a:t>Performance Evaluation and Analysis</a:t>
            </a:r>
          </a:p>
          <a:p>
            <a:r>
              <a:rPr lang="en-US" sz="2800" dirty="0" smtClean="0"/>
              <a:t>Conclusion </a:t>
            </a:r>
            <a:r>
              <a:rPr lang="en-US" sz="2800" dirty="0"/>
              <a:t>and Future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Motivation and Contribution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Low stability period in </a:t>
            </a:r>
            <a:r>
              <a:rPr lang="en-US" sz="2400" dirty="0" smtClean="0"/>
              <a:t>DBR and </a:t>
            </a:r>
            <a:r>
              <a:rPr lang="en-US" sz="2400" dirty="0" smtClean="0"/>
              <a:t>EEDBR </a:t>
            </a:r>
            <a:r>
              <a:rPr lang="en-US" sz="2400" dirty="0" smtClean="0"/>
              <a:t>due to unnecessary data forwarding and much load on low-depth </a:t>
            </a:r>
            <a:r>
              <a:rPr lang="en-US" sz="2400" dirty="0" smtClean="0"/>
              <a:t>node</a:t>
            </a:r>
            <a:endParaRPr lang="en-US" sz="2400" dirty="0" smtClean="0"/>
          </a:p>
          <a:p>
            <a:r>
              <a:rPr lang="en-US" sz="2400" dirty="0" smtClean="0"/>
              <a:t>Disorganized instability period in depth-based </a:t>
            </a:r>
            <a:r>
              <a:rPr lang="en-US" sz="2400" dirty="0" smtClean="0"/>
              <a:t>routing </a:t>
            </a:r>
            <a:r>
              <a:rPr lang="en-US" sz="2400" dirty="0" smtClean="0"/>
              <a:t>due </a:t>
            </a:r>
            <a:r>
              <a:rPr lang="en-US" sz="2400" dirty="0" smtClean="0"/>
              <a:t>to the quick energy consumption of medium-depth </a:t>
            </a:r>
            <a:r>
              <a:rPr lang="en-US" sz="2400" dirty="0" smtClean="0"/>
              <a:t>nodes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Motivation and Contribution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High </a:t>
            </a:r>
            <a:r>
              <a:rPr lang="en-US" sz="2400" dirty="0" smtClean="0"/>
              <a:t>availability of threshold-based neighbors </a:t>
            </a:r>
            <a:r>
              <a:rPr lang="en-US" sz="2400" dirty="0" smtClean="0"/>
              <a:t>by </a:t>
            </a:r>
            <a:r>
              <a:rPr lang="en-US" sz="2400" dirty="0" smtClean="0"/>
              <a:t>the adaptive changes in depth threshold</a:t>
            </a:r>
          </a:p>
          <a:p>
            <a:r>
              <a:rPr lang="en-US" sz="2400" dirty="0" smtClean="0"/>
              <a:t>Minimization </a:t>
            </a:r>
            <a:r>
              <a:rPr lang="en-US" sz="2400" dirty="0" smtClean="0"/>
              <a:t>of end-to-end delay </a:t>
            </a:r>
            <a:r>
              <a:rPr lang="en-US" sz="2400" dirty="0" smtClean="0"/>
              <a:t>and </a:t>
            </a:r>
            <a:r>
              <a:rPr lang="en-US" sz="2400" dirty="0" smtClean="0"/>
              <a:t>energy consumption of low-depth nodes </a:t>
            </a:r>
            <a:r>
              <a:rPr lang="en-US" sz="2400" dirty="0" smtClean="0"/>
              <a:t>by the </a:t>
            </a:r>
            <a:r>
              <a:rPr lang="en-US" sz="2400" dirty="0" smtClean="0"/>
              <a:t>proficient movement of courier </a:t>
            </a:r>
            <a:r>
              <a:rPr lang="en-US" sz="2400" dirty="0" smtClean="0"/>
              <a:t>nodes</a:t>
            </a:r>
            <a:endParaRPr lang="en-US" sz="2400" dirty="0" smtClean="0"/>
          </a:p>
          <a:p>
            <a:r>
              <a:rPr lang="en-US" sz="2400" dirty="0" smtClean="0"/>
              <a:t>Longer stability period achieved </a:t>
            </a:r>
            <a:r>
              <a:rPr lang="en-US" sz="2400" dirty="0" smtClean="0"/>
              <a:t>by </a:t>
            </a:r>
            <a:r>
              <a:rPr lang="en-US" sz="2400" dirty="0" smtClean="0"/>
              <a:t>optimal </a:t>
            </a:r>
            <a:r>
              <a:rPr lang="en-US" sz="2400" dirty="0" smtClean="0"/>
              <a:t>weight computation </a:t>
            </a:r>
            <a:r>
              <a:rPr lang="en-US" sz="2400" dirty="0" smtClean="0"/>
              <a:t>techniques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Proposed </a:t>
            </a:r>
            <a:r>
              <a:rPr lang="en-US" sz="3600" dirty="0" smtClean="0"/>
              <a:t>Scheme: AMCTD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Computation of weights in </a:t>
            </a:r>
            <a:r>
              <a:rPr lang="en-US" sz="2400" dirty="0" smtClean="0"/>
              <a:t>network </a:t>
            </a:r>
            <a:r>
              <a:rPr lang="en-US" sz="2400" dirty="0" smtClean="0"/>
              <a:t>initialization</a:t>
            </a:r>
            <a:endParaRPr lang="en-US" sz="2400" dirty="0" smtClean="0"/>
          </a:p>
          <a:p>
            <a:r>
              <a:rPr lang="en-US" sz="2400" dirty="0" smtClean="0"/>
              <a:t>Selection of optimal </a:t>
            </a:r>
            <a:r>
              <a:rPr lang="en-US" sz="2400" dirty="0" smtClean="0"/>
              <a:t>forwarders are decided on the basis of prioritization of </a:t>
            </a:r>
            <a:r>
              <a:rPr lang="en-US" sz="2400" dirty="0" smtClean="0"/>
              <a:t>weights</a:t>
            </a:r>
            <a:endParaRPr lang="en-US" sz="2400" dirty="0" smtClean="0"/>
          </a:p>
          <a:p>
            <a:r>
              <a:rPr lang="en-US" sz="2400" dirty="0" smtClean="0"/>
              <a:t>W</a:t>
            </a:r>
            <a:r>
              <a:rPr lang="en-US" sz="2400" dirty="0" smtClean="0"/>
              <a:t>eight </a:t>
            </a:r>
            <a:r>
              <a:rPr lang="en-US" sz="2400" dirty="0" smtClean="0"/>
              <a:t>updating and depth threshold </a:t>
            </a:r>
            <a:r>
              <a:rPr lang="en-US" sz="2400" dirty="0" smtClean="0"/>
              <a:t>adaption on the basis of network density</a:t>
            </a:r>
            <a:endParaRPr lang="en-US" sz="2400" dirty="0" smtClean="0"/>
          </a:p>
          <a:p>
            <a:r>
              <a:rPr lang="en-US" sz="2400" dirty="0" smtClean="0"/>
              <a:t>Adaptive mobility patterns of courier nodes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Network Architecture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Devising of schematic </a:t>
            </a:r>
            <a:r>
              <a:rPr lang="en-US" sz="2400" dirty="0" smtClean="0"/>
              <a:t>sojourn </a:t>
            </a:r>
            <a:r>
              <a:rPr lang="en-US" sz="2400" dirty="0" smtClean="0"/>
              <a:t>tour by courier nodes</a:t>
            </a:r>
            <a:endParaRPr lang="en-US" sz="2400" dirty="0" smtClean="0"/>
          </a:p>
          <a:p>
            <a:r>
              <a:rPr lang="en-US" sz="2400" dirty="0" smtClean="0"/>
              <a:t>Setting up depth </a:t>
            </a:r>
            <a:r>
              <a:rPr lang="en-US" sz="2400" dirty="0" smtClean="0"/>
              <a:t>threshold of sensor nodes to </a:t>
            </a:r>
            <a:r>
              <a:rPr lang="en-US" sz="2400" dirty="0" smtClean="0"/>
              <a:t>60m</a:t>
            </a:r>
            <a:endParaRPr lang="en-US" sz="2400" dirty="0" smtClean="0"/>
          </a:p>
          <a:p>
            <a:r>
              <a:rPr lang="en-US" sz="2400" dirty="0" smtClean="0"/>
              <a:t>C</a:t>
            </a:r>
            <a:r>
              <a:rPr lang="en-US" sz="2400" dirty="0" smtClean="0"/>
              <a:t>alculation of </a:t>
            </a:r>
            <a:r>
              <a:rPr lang="en-US" sz="2400" dirty="0" smtClean="0"/>
              <a:t>weights using </a:t>
            </a:r>
            <a:r>
              <a:rPr lang="en-US" sz="2400" dirty="0" smtClean="0"/>
              <a:t>below </a:t>
            </a:r>
            <a:r>
              <a:rPr lang="en-US" sz="2400" dirty="0" smtClean="0"/>
              <a:t>mentioned formula</a:t>
            </a:r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400" i="1" dirty="0" err="1" smtClean="0"/>
              <a:t>Wi</a:t>
            </a:r>
            <a:r>
              <a:rPr lang="en-US" sz="2400" i="1" dirty="0" smtClean="0"/>
              <a:t> = (priority value  x Ri) / (Depth of </a:t>
            </a:r>
            <a:r>
              <a:rPr lang="en-US" sz="2400" i="1" dirty="0" smtClean="0"/>
              <a:t>network </a:t>
            </a:r>
            <a:r>
              <a:rPr lang="en-US" sz="2400" i="1" dirty="0" smtClean="0"/>
              <a:t>− Di) </a:t>
            </a:r>
          </a:p>
          <a:p>
            <a:pPr>
              <a:buNone/>
            </a:pPr>
            <a:r>
              <a:rPr lang="en-US" sz="2400" dirty="0" smtClean="0"/>
              <a:t>     where </a:t>
            </a:r>
            <a:r>
              <a:rPr lang="en-US" sz="2400" dirty="0" err="1" smtClean="0"/>
              <a:t>Ri</a:t>
            </a:r>
            <a:r>
              <a:rPr lang="en-US" sz="2400" dirty="0" smtClean="0"/>
              <a:t> is the residual energy of node </a:t>
            </a:r>
            <a:r>
              <a:rPr lang="en-US" sz="2400" dirty="0" err="1" smtClean="0"/>
              <a:t>i</a:t>
            </a:r>
            <a:r>
              <a:rPr lang="en-US" sz="2400" dirty="0" smtClean="0"/>
              <a:t>, Di is the depth of node i and priority value is a constant</a:t>
            </a:r>
          </a:p>
          <a:p>
            <a:r>
              <a:rPr lang="en-US" sz="2400" dirty="0" smtClean="0"/>
              <a:t>Multiple-sink model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Initialization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Sharing of depth information among sensors</a:t>
            </a:r>
            <a:endParaRPr lang="en-US" sz="2400" dirty="0" smtClean="0"/>
          </a:p>
          <a:p>
            <a:r>
              <a:rPr lang="en-US" sz="2400" dirty="0" smtClean="0"/>
              <a:t>S</a:t>
            </a:r>
            <a:r>
              <a:rPr lang="en-US" sz="2400" dirty="0" smtClean="0"/>
              <a:t>tarting of </a:t>
            </a:r>
            <a:r>
              <a:rPr lang="en-US" sz="2400" dirty="0" smtClean="0"/>
              <a:t>sojourn movements </a:t>
            </a:r>
            <a:r>
              <a:rPr lang="en-US" sz="2400" dirty="0" smtClean="0"/>
              <a:t>of courier nodes towards surface</a:t>
            </a:r>
            <a:endParaRPr lang="en-US" sz="2400" dirty="0" smtClean="0"/>
          </a:p>
          <a:p>
            <a:r>
              <a:rPr lang="en-US" sz="2400" dirty="0" smtClean="0"/>
              <a:t>Gathering of nodes information by sinks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Network Adaption Specifications and Data forwarding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Selection of optimal forwarder on the basis of weight functions</a:t>
            </a:r>
            <a:endParaRPr lang="en-US" sz="2400" dirty="0" smtClean="0"/>
          </a:p>
          <a:p>
            <a:r>
              <a:rPr lang="en-US" sz="2400" dirty="0" smtClean="0"/>
              <a:t>Broadcasting of node density by the sink</a:t>
            </a:r>
          </a:p>
          <a:p>
            <a:r>
              <a:rPr lang="en-US" sz="2400" dirty="0" smtClean="0"/>
              <a:t>Receiver-based forwarding</a:t>
            </a:r>
          </a:p>
          <a:p>
            <a:r>
              <a:rPr lang="en-US" sz="2400" dirty="0" smtClean="0"/>
              <a:t>Flooding-based approach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 Updating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</a:t>
            </a:r>
            <a:r>
              <a:rPr lang="en-US" sz="2400" dirty="0" smtClean="0"/>
              <a:t>evisions </a:t>
            </a:r>
            <a:r>
              <a:rPr lang="en-US" sz="2400" dirty="0" smtClean="0"/>
              <a:t>in weight calculation </a:t>
            </a:r>
            <a:r>
              <a:rPr lang="en-US" sz="2400" dirty="0" smtClean="0"/>
              <a:t>with change in </a:t>
            </a:r>
            <a:r>
              <a:rPr lang="en-US" sz="2400" dirty="0" smtClean="0"/>
              <a:t>node </a:t>
            </a:r>
            <a:r>
              <a:rPr lang="en-US" sz="2400" dirty="0" smtClean="0"/>
              <a:t>density</a:t>
            </a:r>
            <a:endParaRPr lang="en-US" sz="2400" dirty="0" smtClean="0"/>
          </a:p>
          <a:p>
            <a:r>
              <a:rPr lang="en-US" sz="2400" dirty="0" smtClean="0"/>
              <a:t>After the number of dead node increases by 2 %, each node calculates its weight by the following formula</a:t>
            </a:r>
          </a:p>
          <a:p>
            <a:pPr>
              <a:buNone/>
            </a:pPr>
            <a:r>
              <a:rPr lang="en-US" sz="2400" dirty="0" smtClean="0"/>
              <a:t>  			</a:t>
            </a:r>
            <a:r>
              <a:rPr lang="en-US" sz="2400" i="1" dirty="0" smtClean="0"/>
              <a:t>  </a:t>
            </a:r>
            <a:r>
              <a:rPr lang="en-US" sz="2400" i="1" dirty="0" err="1" smtClean="0"/>
              <a:t>Wi</a:t>
            </a:r>
            <a:r>
              <a:rPr lang="en-US" sz="2400" i="1" dirty="0" smtClean="0"/>
              <a:t> = (priority value x Di) / </a:t>
            </a:r>
            <a:r>
              <a:rPr lang="en-US" sz="2400" i="1" dirty="0" err="1" smtClean="0"/>
              <a:t>Ri</a:t>
            </a:r>
            <a:endParaRPr lang="en-US" sz="2400" i="1" dirty="0" smtClean="0"/>
          </a:p>
          <a:p>
            <a:r>
              <a:rPr lang="en-US" sz="2400" dirty="0" smtClean="0"/>
              <a:t>Use of alteration to prioritize depth factor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Variation in Depth Threshold and Movement scheme of</a:t>
            </a:r>
            <a:br>
              <a:rPr lang="en-US" dirty="0" smtClean="0"/>
            </a:br>
            <a:r>
              <a:rPr lang="en-US" dirty="0" smtClean="0"/>
              <a:t>Courier 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Low movement of first and third courier node in sparse conditions</a:t>
            </a:r>
            <a:endParaRPr lang="en-US" sz="2400" dirty="0" smtClean="0"/>
          </a:p>
          <a:p>
            <a:r>
              <a:rPr lang="en-US" sz="2400" dirty="0" smtClean="0"/>
              <a:t>High movement of second and fourth courier nodes in sparse conditions</a:t>
            </a:r>
            <a:endParaRPr lang="en-US" sz="2400" dirty="0" smtClean="0"/>
          </a:p>
          <a:p>
            <a:r>
              <a:rPr lang="en-US" sz="2400" dirty="0" smtClean="0"/>
              <a:t>As the number of dead nodes increases by 2 %, the depth threshold is decreased to 40m.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Variation in Depth Threshold and Movement scheme of</a:t>
            </a:r>
            <a:br>
              <a:rPr lang="en-US" dirty="0" smtClean="0"/>
            </a:br>
            <a:r>
              <a:rPr lang="en-US" dirty="0" smtClean="0"/>
              <a:t>Courier 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Efficient forwarding </a:t>
            </a:r>
            <a:r>
              <a:rPr lang="en-US" sz="2400" dirty="0" smtClean="0"/>
              <a:t>of data in low network density </a:t>
            </a:r>
            <a:endParaRPr lang="en-US" sz="2400" dirty="0" smtClean="0"/>
          </a:p>
          <a:p>
            <a:r>
              <a:rPr lang="en-US" sz="2400" dirty="0" smtClean="0"/>
              <a:t>Changing of depth threshold to 20m in extreme sparse conditions</a:t>
            </a:r>
          </a:p>
          <a:p>
            <a:r>
              <a:rPr lang="en-US" sz="2400" dirty="0" smtClean="0"/>
              <a:t>Modification </a:t>
            </a:r>
            <a:r>
              <a:rPr lang="en-US" sz="2400" dirty="0" smtClean="0"/>
              <a:t>in weight calculation </a:t>
            </a:r>
            <a:r>
              <a:rPr lang="en-US" sz="2400" dirty="0" smtClean="0"/>
              <a:t>in extreme sparse conditions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 		</a:t>
            </a:r>
            <a:r>
              <a:rPr lang="en-US" sz="2400" i="1" dirty="0" err="1" smtClean="0"/>
              <a:t>Wi</a:t>
            </a:r>
            <a:r>
              <a:rPr lang="en-US" sz="2400" i="1" dirty="0" smtClean="0"/>
              <a:t> = </a:t>
            </a:r>
            <a:r>
              <a:rPr lang="en-US" sz="2400" i="1" dirty="0" err="1" smtClean="0"/>
              <a:t>Ri</a:t>
            </a:r>
            <a:r>
              <a:rPr lang="en-US" sz="2400" i="1" dirty="0" smtClean="0"/>
              <a:t> / (priority value x Di)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8991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752600" y="5867400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Fig. 1. Mechanism of Data Transmission in AMCTD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Performance Evaluation and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397000"/>
          <a:ext cx="8153400" cy="469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522111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</a:tr>
              <a:tr h="522111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Nodes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225</a:t>
                      </a:r>
                      <a:endParaRPr lang="en-US" dirty="0"/>
                    </a:p>
                  </a:txBody>
                  <a:tcPr/>
                </a:tc>
              </a:tr>
              <a:tr h="522111">
                <a:tc>
                  <a:txBody>
                    <a:bodyPr/>
                    <a:lstStyle/>
                    <a:p>
                      <a:r>
                        <a:rPr lang="en-US" dirty="0" smtClean="0"/>
                        <a:t>Network size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500m x </a:t>
                      </a:r>
                      <a:r>
                        <a:rPr lang="en-US" dirty="0" smtClean="0"/>
                        <a:t>500mx500m</a:t>
                      </a:r>
                      <a:endParaRPr lang="en-US" dirty="0"/>
                    </a:p>
                  </a:txBody>
                  <a:tcPr/>
                </a:tc>
              </a:tr>
              <a:tr h="522111">
                <a:tc>
                  <a:txBody>
                    <a:bodyPr/>
                    <a:lstStyle/>
                    <a:p>
                      <a:r>
                        <a:rPr lang="en-US" dirty="0" smtClean="0"/>
                        <a:t>Initial energy of normal nodes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 J</a:t>
                      </a:r>
                      <a:endParaRPr lang="en-US" dirty="0"/>
                    </a:p>
                  </a:txBody>
                  <a:tcPr/>
                </a:tc>
              </a:tr>
              <a:tr h="522111">
                <a:tc>
                  <a:txBody>
                    <a:bodyPr/>
                    <a:lstStyle/>
                    <a:p>
                      <a:r>
                        <a:rPr lang="en-US" dirty="0" smtClean="0"/>
                        <a:t>Data aggregation factor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</a:t>
                      </a:r>
                      <a:endParaRPr lang="en-US" dirty="0"/>
                    </a:p>
                  </a:txBody>
                  <a:tcPr/>
                </a:tc>
              </a:tr>
              <a:tr h="522111">
                <a:tc>
                  <a:txBody>
                    <a:bodyPr/>
                    <a:lstStyle/>
                    <a:p>
                      <a:r>
                        <a:rPr lang="en-US" dirty="0" smtClean="0"/>
                        <a:t>Packet size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50 bytes</a:t>
                      </a:r>
                    </a:p>
                  </a:txBody>
                  <a:tcPr/>
                </a:tc>
              </a:tr>
              <a:tr h="522111">
                <a:tc>
                  <a:txBody>
                    <a:bodyPr/>
                    <a:lstStyle/>
                    <a:p>
                      <a:r>
                        <a:rPr lang="en-US" dirty="0" smtClean="0"/>
                        <a:t>Transmission Range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 meters</a:t>
                      </a:r>
                      <a:endParaRPr lang="en-US" dirty="0"/>
                    </a:p>
                  </a:txBody>
                  <a:tcPr/>
                </a:tc>
              </a:tr>
              <a:tr h="522111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Courier nodes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522111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Simulations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Network Lifetime: It is the time duration between network initialization and complete energy exhaustion of all the nodes.</a:t>
            </a:r>
          </a:p>
          <a:p>
            <a:r>
              <a:rPr lang="en-US" sz="2400" dirty="0" smtClean="0"/>
              <a:t>Average Energy Consumption: It is the energy consumption of all the active nodes in 1 round.</a:t>
            </a:r>
          </a:p>
          <a:p>
            <a:r>
              <a:rPr lang="en-US" sz="2400" dirty="0" smtClean="0"/>
              <a:t>Probability of Dropped packets: It shows the probability</a:t>
            </a:r>
          </a:p>
          <a:p>
            <a:pPr>
              <a:buNone/>
            </a:pPr>
            <a:r>
              <a:rPr lang="en-US" sz="2400" dirty="0" smtClean="0"/>
              <a:t>	of loss of packets in 1 round.</a:t>
            </a:r>
          </a:p>
          <a:p>
            <a:r>
              <a:rPr lang="en-US" sz="2400" dirty="0" smtClean="0"/>
              <a:t>Number of Dead nodes: It shows the number of dead nodes of the network.</a:t>
            </a:r>
          </a:p>
          <a:p>
            <a:r>
              <a:rPr lang="en-US" sz="2400" dirty="0" smtClean="0"/>
              <a:t>Confidence interval: It is an interval in which a measurement or trial falls corresponding to a given probability.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Lifetime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5410200"/>
            <a:ext cx="762000" cy="381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Fig.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 descr="network lifetime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9" y="1219200"/>
            <a:ext cx="5305331" cy="3867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0" y="1371600"/>
            <a:ext cx="3048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In the simulation of 15000 rounds, nodes have been deployed randomly in every </a:t>
            </a:r>
            <a:r>
              <a:rPr lang="en-US" dirty="0" smtClean="0"/>
              <a:t>simulated technique.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Figure </a:t>
            </a:r>
            <a:r>
              <a:rPr lang="en-US" dirty="0" smtClean="0"/>
              <a:t>2 represents the comparison between</a:t>
            </a:r>
          </a:p>
          <a:p>
            <a:pPr>
              <a:buNone/>
            </a:pPr>
            <a:r>
              <a:rPr lang="en-US" dirty="0" smtClean="0"/>
              <a:t>the </a:t>
            </a:r>
            <a:r>
              <a:rPr lang="en-US" dirty="0" smtClean="0"/>
              <a:t>network lifetime of AMCTD, EEDBR and DBR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7200" y="0"/>
            <a:ext cx="99822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Comparison of Dead nodes in AMCTD, EEDBR and DBR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5105400"/>
            <a:ext cx="762000" cy="381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Fig.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 descr="dead nodes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7" y="780398"/>
            <a:ext cx="5618893" cy="40964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0" y="914400"/>
            <a:ext cx="327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Evaluation </a:t>
            </a:r>
            <a:r>
              <a:rPr lang="en-US" dirty="0" smtClean="0"/>
              <a:t>of dead nodes variation in AMCTD, EEDBR and DBR along with the average results of 3 simulation </a:t>
            </a:r>
            <a:r>
              <a:rPr lang="en-US" dirty="0" smtClean="0"/>
              <a:t>runs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Improvement in stability period due to implementation </a:t>
            </a:r>
            <a:r>
              <a:rPr lang="en-US" dirty="0" smtClean="0"/>
              <a:t>of adaptive mobility of courier nodes and removal of redundant data </a:t>
            </a:r>
            <a:r>
              <a:rPr lang="en-US" dirty="0" smtClean="0"/>
              <a:t>forwarding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Capable </a:t>
            </a:r>
            <a:r>
              <a:rPr lang="en-US" dirty="0" smtClean="0"/>
              <a:t>instability </a:t>
            </a:r>
            <a:r>
              <a:rPr lang="en-US" dirty="0" smtClean="0"/>
              <a:t>period due to </a:t>
            </a:r>
            <a:r>
              <a:rPr lang="en-US" dirty="0" smtClean="0"/>
              <a:t>changes in depth threshold and optimal forwarder </a:t>
            </a:r>
            <a:r>
              <a:rPr lang="en-US" dirty="0" smtClean="0"/>
              <a:t>assortment </a:t>
            </a:r>
            <a:r>
              <a:rPr lang="en-US" dirty="0" smtClean="0"/>
              <a:t>in later rounds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7200" y="152400"/>
            <a:ext cx="9982200" cy="609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Confidence Intervals of Total energy consumption in AMCTD,</a:t>
            </a:r>
            <a:br>
              <a:rPr lang="en-US" sz="2400" dirty="0" smtClean="0"/>
            </a:br>
            <a:r>
              <a:rPr lang="en-US" sz="2400" dirty="0" smtClean="0"/>
              <a:t>EEDBR and DBR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5105400"/>
            <a:ext cx="762000" cy="334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Fig. </a:t>
            </a:r>
            <a:r>
              <a:rPr lang="en-US" dirty="0" smtClean="0"/>
              <a:t>4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" name="Picture 8" descr="average enrgy cnsmp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560"/>
            <a:ext cx="5334000" cy="41125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57800" y="1066800"/>
            <a:ext cx="3657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</a:t>
            </a:r>
            <a:r>
              <a:rPr lang="en-US" dirty="0" smtClean="0"/>
              <a:t>omparison </a:t>
            </a:r>
            <a:r>
              <a:rPr lang="en-US" dirty="0" smtClean="0"/>
              <a:t>between the average energy consumption of </a:t>
            </a:r>
            <a:r>
              <a:rPr lang="en-US" dirty="0" smtClean="0"/>
              <a:t>network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Proficient energy utilization due </a:t>
            </a:r>
            <a:r>
              <a:rPr lang="en-US" dirty="0" smtClean="0"/>
              <a:t>to effective weight </a:t>
            </a:r>
            <a:r>
              <a:rPr lang="en-US" dirty="0" smtClean="0"/>
              <a:t>implementation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Equal </a:t>
            </a:r>
            <a:r>
              <a:rPr lang="en-US" dirty="0" smtClean="0"/>
              <a:t>energy utilization along the entire </a:t>
            </a:r>
            <a:r>
              <a:rPr lang="en-US" dirty="0" smtClean="0"/>
              <a:t>lifetime </a:t>
            </a:r>
            <a:r>
              <a:rPr lang="en-US" dirty="0" smtClean="0"/>
              <a:t>minimizes the coverage holes creation.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Comparison of Network Throughput in AMCTD, EEDBR and DBR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5105401"/>
            <a:ext cx="838200" cy="38099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Fig.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 descr="network throughput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90" y="780398"/>
            <a:ext cx="5618894" cy="40964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0" y="1143000"/>
            <a:ext cx="320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Estimation of throughput of network during the network lifetime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Enhancement of throughput due to </a:t>
            </a:r>
            <a:r>
              <a:rPr lang="en-US" dirty="0" smtClean="0"/>
              <a:t>presence of courier nodes and the changes in depth </a:t>
            </a:r>
            <a:r>
              <a:rPr lang="en-US" dirty="0" smtClean="0"/>
              <a:t>threshold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Stable network  performance </a:t>
            </a:r>
            <a:r>
              <a:rPr lang="en-US" dirty="0" smtClean="0"/>
              <a:t>at the later </a:t>
            </a:r>
            <a:r>
              <a:rPr lang="en-US" dirty="0" smtClean="0"/>
              <a:t>rounds </a:t>
            </a:r>
            <a:r>
              <a:rPr lang="en-US" dirty="0" smtClean="0"/>
              <a:t>along with the constant end-to-end delay for </a:t>
            </a:r>
            <a:r>
              <a:rPr lang="en-US" dirty="0" smtClean="0"/>
              <a:t>packets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Confidence Intervals of Probability of loss of packets in AMCTD,</a:t>
            </a:r>
            <a:br>
              <a:rPr lang="en-US" sz="2400" dirty="0" smtClean="0"/>
            </a:br>
            <a:r>
              <a:rPr lang="en-US" sz="2400" dirty="0" smtClean="0"/>
              <a:t>EEDBR and DBR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5334001"/>
            <a:ext cx="685800" cy="3810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Fig. 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 descr="lost packets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0398"/>
            <a:ext cx="5723414" cy="41726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67400" y="1066800"/>
            <a:ext cx="289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Illustration of </a:t>
            </a:r>
            <a:r>
              <a:rPr lang="en-US" dirty="0" smtClean="0"/>
              <a:t>the confidence intervals of probability of lost </a:t>
            </a:r>
            <a:r>
              <a:rPr lang="en-US" dirty="0" smtClean="0"/>
              <a:t>packets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Illustration of optimal </a:t>
            </a:r>
            <a:r>
              <a:rPr lang="en-US" dirty="0" smtClean="0"/>
              <a:t>link judgment in our proposed techniques </a:t>
            </a:r>
            <a:r>
              <a:rPr lang="en-US" dirty="0" smtClean="0"/>
              <a:t> even in </a:t>
            </a:r>
            <a:r>
              <a:rPr lang="en-US" dirty="0" smtClean="0"/>
              <a:t>the later </a:t>
            </a:r>
            <a:r>
              <a:rPr lang="en-US" dirty="0" smtClean="0"/>
              <a:t>rounds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this paper, we recommend an Adaptive Mobility of Courier nodes in Threshold-optimized Depth-based routing protocol to maximize the network lifetime of UWSN.</a:t>
            </a:r>
          </a:p>
          <a:p>
            <a:r>
              <a:rPr lang="en-US" sz="2400" dirty="0" smtClean="0"/>
              <a:t>Amendments in depth threshold enlarge the number of threshold-based neighbors in the later rounds, hence enhancing the instability period. </a:t>
            </a:r>
          </a:p>
          <a:p>
            <a:r>
              <a:rPr lang="en-US" sz="2400" dirty="0" smtClean="0"/>
              <a:t>Optimal weight computation not only provides the global load balancing in the network, but also gives proficient holding-time calculation for the neighbors of source nodes.</a:t>
            </a:r>
          </a:p>
          <a:p>
            <a:r>
              <a:rPr lang="en-US" sz="2400" dirty="0" smtClean="0"/>
              <a:t>The adaptive movement of courier nodes upholds the network throughput in the sparse condition of network.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Designing </a:t>
            </a:r>
            <a:r>
              <a:rPr lang="en-US" dirty="0" smtClean="0"/>
              <a:t>much better courier nodes mobility pattern specifically toward the source </a:t>
            </a:r>
            <a:r>
              <a:rPr lang="en-US" dirty="0" smtClean="0"/>
              <a:t>nodes</a:t>
            </a:r>
            <a:endParaRPr lang="en-US" dirty="0" smtClean="0"/>
          </a:p>
          <a:p>
            <a:r>
              <a:rPr lang="en-US" dirty="0" smtClean="0"/>
              <a:t>Plans to </a:t>
            </a:r>
            <a:r>
              <a:rPr lang="en-US" dirty="0" smtClean="0"/>
              <a:t>integrate asynchronous MAC protocols with our routing scheme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229600" cy="45259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C1281-F455-4004-BD7E-81779DD8775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839</Words>
  <Application>Microsoft Office PowerPoint</Application>
  <PresentationFormat>On-screen Show (4:3)</PresentationFormat>
  <Paragraphs>148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AMCTD: Adaptive Mobility of Courier nodes in Threshold-optimized DBR Protocol for Underwater Wireless Sensor Networks</vt:lpstr>
      <vt:lpstr>Outline</vt:lpstr>
      <vt:lpstr>Motivation and Contribution</vt:lpstr>
      <vt:lpstr>Motivation and Contribution</vt:lpstr>
      <vt:lpstr>Proposed Scheme: AMCTD</vt:lpstr>
      <vt:lpstr>Network Architecture</vt:lpstr>
      <vt:lpstr>Initialization Phase</vt:lpstr>
      <vt:lpstr>Network Adaption Specifications and Data forwarding</vt:lpstr>
      <vt:lpstr>Weight Updating Phase</vt:lpstr>
      <vt:lpstr>Variation in Depth Threshold and Movement scheme of Courier nodes</vt:lpstr>
      <vt:lpstr>Variation in Depth Threshold and Movement scheme of Courier nodes</vt:lpstr>
      <vt:lpstr>Slide 12</vt:lpstr>
      <vt:lpstr>Performance Evaluation and Analysis</vt:lpstr>
      <vt:lpstr>Performance Metrics</vt:lpstr>
      <vt:lpstr>Network Lifetime Graph</vt:lpstr>
      <vt:lpstr>Comparison of Dead nodes in AMCTD, EEDBR and DBR</vt:lpstr>
      <vt:lpstr>Confidence Intervals of Total energy consumption in AMCTD, EEDBR and DBR</vt:lpstr>
      <vt:lpstr>Comparison of Network Throughput in AMCTD, EEDBR and DBR</vt:lpstr>
      <vt:lpstr>Confidence Intervals of Probability of loss of packets in AMCTD, EEDBR and DBR</vt:lpstr>
      <vt:lpstr>Conclusion</vt:lpstr>
      <vt:lpstr>Future Work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AMCTD: Adaptive Mobility of Courier nodes in Threshold-optimized DBR Protocol for Underwater Wireless Sensor Networks</dc:title>
  <dc:creator>DELL</dc:creator>
  <cp:lastModifiedBy>DELL</cp:lastModifiedBy>
  <cp:revision>16</cp:revision>
  <dcterms:created xsi:type="dcterms:W3CDTF">2013-07-28T17:46:20Z</dcterms:created>
  <dcterms:modified xsi:type="dcterms:W3CDTF">2013-10-22T07:34:31Z</dcterms:modified>
</cp:coreProperties>
</file>